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slide" Target="slides/slide77.xml"/><Relationship Id="rId83" Type="http://schemas.openxmlformats.org/officeDocument/2006/relationships/slide" Target="slides/slide76.xml"/><Relationship Id="rId42" Type="http://schemas.openxmlformats.org/officeDocument/2006/relationships/slide" Target="slides/slide35.xml"/><Relationship Id="rId41" Type="http://schemas.openxmlformats.org/officeDocument/2006/relationships/slide" Target="slides/slide34.xml"/><Relationship Id="rId85" Type="http://schemas.openxmlformats.org/officeDocument/2006/relationships/slide" Target="slides/slide78.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a234d0237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8a234d0237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a234d0237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8a234d0237_2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a234d0237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8a234d0237_2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a234d0237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8a234d0237_2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a234d0237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8a234d0237_2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8a234d0237_2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8a234d0237_2_1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jc</a:t>
            </a:r>
            <a:endParaRPr/>
          </a:p>
          <a:p>
            <a:pPr indent="0" lvl="0" marL="0" rtl="0" algn="l">
              <a:spcBef>
                <a:spcPts val="0"/>
              </a:spcBef>
              <a:spcAft>
                <a:spcPts val="0"/>
              </a:spcAft>
              <a:buNone/>
            </a:pPr>
            <a:r>
              <a:rPr lang="en"/>
              <a:t>Video prompting resulted in a higher level of performance than video modeling. This may due to the fact that video prompts are generally only about 10 to 20 seconds which may help compensate for cognitive and memory issues.</a:t>
            </a:r>
            <a:endParaRPr/>
          </a:p>
          <a:p>
            <a:pPr indent="0" lvl="0" marL="0" rtl="0" algn="l">
              <a:spcBef>
                <a:spcPts val="0"/>
              </a:spcBef>
              <a:spcAft>
                <a:spcPts val="0"/>
              </a:spcAft>
              <a:buNone/>
            </a:pPr>
            <a:r>
              <a:t/>
            </a:r>
            <a:endParaRPr/>
          </a:p>
        </p:txBody>
      </p:sp>
      <p:sp>
        <p:nvSpPr>
          <p:cNvPr id="266" name="Google Shape;266;g8a234d0237_2_1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g8a234d0237_2_18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a234d0237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8a234d0237_2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8a234d0237_2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8a234d0237_2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a234d0237_2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8a234d0237_2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a234d0237_2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8a234d0237_2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8a234d0237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8a234d0237_2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a234d0237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8a234d0237_2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8a234d0237_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8a234d0237_2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a234d0237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8a234d0237_2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8a234d0237_2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8a234d0237_2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8a234d0237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8a234d0237_2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8a234d0237_2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8a234d0237_2_2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366" name="Google Shape;366;g8a234d0237_2_2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67" name="Google Shape;367;g8a234d0237_2_29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a234d0237_2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8a234d0237_2_3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navigating to All Tasks</a:t>
            </a:r>
            <a:endParaRPr/>
          </a:p>
        </p:txBody>
      </p:sp>
      <p:sp>
        <p:nvSpPr>
          <p:cNvPr id="379" name="Google Shape;379;g8a234d0237_2_3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g8a234d0237_2_30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8a234d0237_2_3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8a234d0237_2_3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all tasks; describe that you can create categories of tasks. You can set location services to access the particular tasks in particular locations. You can change the icons and the titles of the categories.</a:t>
            </a:r>
            <a:endParaRPr/>
          </a:p>
        </p:txBody>
      </p:sp>
      <p:sp>
        <p:nvSpPr>
          <p:cNvPr id="393" name="Google Shape;393;g8a234d0237_2_3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g8a234d0237_2_31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8a234d0237_2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8a234d0237_2_3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406" name="Google Shape;406;g8a234d0237_2_3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07" name="Google Shape;407;g8a234d0237_2_32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8a234d0237_2_3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8a234d0237_2_3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navigating to All Tasks</a:t>
            </a:r>
            <a:endParaRPr/>
          </a:p>
        </p:txBody>
      </p:sp>
      <p:sp>
        <p:nvSpPr>
          <p:cNvPr id="419" name="Google Shape;419;g8a234d0237_2_3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20" name="Google Shape;420;g8a234d0237_2_34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8a234d0237_2_3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8a234d0237_2_3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433" name="Google Shape;433;g8a234d0237_2_3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34" name="Google Shape;434;g8a234d0237_2_35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a234d0237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8a234d0237_2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8a234d0237_2_3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8a234d0237_2_3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447" name="Google Shape;447;g8a234d0237_2_3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g8a234d0237_2_36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8a234d0237_2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8a234d0237_2_3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461" name="Google Shape;461;g8a234d0237_2_3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62" name="Google Shape;462;g8a234d0237_2_37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8a234d0237_2_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8a234d0237_2_3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475" name="Google Shape;475;g8a234d0237_2_3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76" name="Google Shape;476;g8a234d0237_2_39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8a234d0237_2_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8a234d0237_2_4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489" name="Google Shape;489;g8a234d0237_2_4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490" name="Google Shape;490;g8a234d0237_2_40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8a234d0237_2_4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8a234d0237_2_4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503" name="Google Shape;503;g8a234d0237_2_4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04" name="Google Shape;504;g8a234d0237_2_41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8a234d0237_2_4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8a234d0237_2_4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517" name="Google Shape;517;g8a234d0237_2_4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g8a234d0237_2_43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8a234d0237_2_4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8a234d0237_2_4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531" name="Google Shape;531;g8a234d0237_2_4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32" name="Google Shape;532;g8a234d0237_2_44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8a234d0237_2_4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g8a234d0237_2_4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545" name="Google Shape;545;g8a234d0237_2_4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46" name="Google Shape;546;g8a234d0237_2_457: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8a234d0237_2_4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8a234d0237_2_4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the Task List.</a:t>
            </a:r>
            <a:endParaRPr/>
          </a:p>
        </p:txBody>
      </p:sp>
      <p:sp>
        <p:nvSpPr>
          <p:cNvPr id="560" name="Google Shape;560;g8a234d0237_2_4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61" name="Google Shape;561;g8a234d0237_2_47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8a234d0237_2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8a234d0237_2_4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Here is a sample of creating a task analysis for addressing an envelope.</a:t>
            </a:r>
            <a:endParaRPr/>
          </a:p>
        </p:txBody>
      </p:sp>
      <p:sp>
        <p:nvSpPr>
          <p:cNvPr id="575" name="Google Shape;575;g8a234d0237_2_4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76" name="Google Shape;576;g8a234d0237_2_48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a234d0237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8a234d0237_2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8a234d0237_2_5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8a234d0237_2_5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587" name="Google Shape;587;g8a234d0237_2_5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588" name="Google Shape;588;g8a234d0237_2_51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8a234d0237_2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8a234d0237_2_5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Picture of search in App store</a:t>
            </a:r>
            <a:endParaRPr/>
          </a:p>
        </p:txBody>
      </p:sp>
      <p:sp>
        <p:nvSpPr>
          <p:cNvPr id="600" name="Google Shape;600;g8a234d0237_2_5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01" name="Google Shape;601;g8a234d0237_2_527: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8a234d0237_2_5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8a234d0237_2_5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of search in App store</a:t>
            </a:r>
            <a:endParaRPr/>
          </a:p>
        </p:txBody>
      </p:sp>
      <p:sp>
        <p:nvSpPr>
          <p:cNvPr id="615" name="Google Shape;615;g8a234d0237_2_5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16" name="Google Shape;616;g8a234d0237_2_54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8a234d0237_2_5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8a234d0237_2_5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Picture of download in app store</a:t>
            </a:r>
            <a:endParaRPr/>
          </a:p>
        </p:txBody>
      </p:sp>
      <p:sp>
        <p:nvSpPr>
          <p:cNvPr id="630" name="Google Shape;630;g8a234d0237_2_5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31" name="Google Shape;631;g8a234d0237_2_55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8a234d0237_2_5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8a234d0237_2_5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of download in app store</a:t>
            </a:r>
            <a:endParaRPr/>
          </a:p>
        </p:txBody>
      </p:sp>
      <p:sp>
        <p:nvSpPr>
          <p:cNvPr id="646" name="Google Shape;646;g8a234d0237_2_5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47" name="Google Shape;647;g8a234d0237_2_57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8a234d0237_2_5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8a234d0237_2_5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Open App and talk about making a passcode</a:t>
            </a:r>
            <a:endParaRPr/>
          </a:p>
        </p:txBody>
      </p:sp>
      <p:sp>
        <p:nvSpPr>
          <p:cNvPr id="661" name="Google Shape;661;g8a234d0237_2_5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62" name="Google Shape;662;g8a234d0237_2_58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8a234d0237_2_5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8a234d0237_2_5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of entering passcode and describing location services</a:t>
            </a:r>
            <a:endParaRPr/>
          </a:p>
        </p:txBody>
      </p:sp>
      <p:sp>
        <p:nvSpPr>
          <p:cNvPr id="675" name="Google Shape;675;g8a234d0237_2_5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76" name="Google Shape;676;g8a234d0237_2_597: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8a234d0237_2_6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8a234d0237_2_6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to save location settings and be at current tasks screen</a:t>
            </a:r>
            <a:endParaRPr/>
          </a:p>
        </p:txBody>
      </p:sp>
      <p:sp>
        <p:nvSpPr>
          <p:cNvPr id="689" name="Google Shape;689;g8a234d0237_2_6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690" name="Google Shape;690;g8a234d0237_2_61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8a234d0237_2_6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g8a234d0237_2_6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navigate to edit screen</a:t>
            </a:r>
            <a:endParaRPr/>
          </a:p>
        </p:txBody>
      </p:sp>
      <p:sp>
        <p:nvSpPr>
          <p:cNvPr id="703" name="Google Shape;703;g8a234d0237_2_6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04" name="Google Shape;704;g8a234d0237_2_62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8a234d0237_2_6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g8a234d0237_2_6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“Name Overall Task” but doesn’t name the task</a:t>
            </a:r>
            <a:endParaRPr/>
          </a:p>
        </p:txBody>
      </p:sp>
      <p:sp>
        <p:nvSpPr>
          <p:cNvPr id="717" name="Google Shape;717;g8a234d0237_2_6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18" name="Google Shape;718;g8a234d0237_2_63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a234d0237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8a234d0237_2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8a234d0237_2_6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g8a234d0237_2_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Photo of naming the task</a:t>
            </a:r>
            <a:endParaRPr/>
          </a:p>
        </p:txBody>
      </p:sp>
      <p:sp>
        <p:nvSpPr>
          <p:cNvPr id="731" name="Google Shape;731;g8a234d0237_2_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32" name="Google Shape;732;g8a234d0237_2_64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8a234d0237_2_6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g8a234d0237_2_6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Picture of Add Task Screen</a:t>
            </a:r>
            <a:endParaRPr/>
          </a:p>
        </p:txBody>
      </p:sp>
      <p:sp>
        <p:nvSpPr>
          <p:cNvPr id="744" name="Google Shape;744;g8a234d0237_2_6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45" name="Google Shape;745;g8a234d0237_2_66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8a234d0237_2_6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g8a234d0237_2_6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Describe tapping “Take Picture” before you play the video; This is the picture of the task you will see on the All Tasks Screen.</a:t>
            </a:r>
            <a:endParaRPr/>
          </a:p>
        </p:txBody>
      </p:sp>
      <p:sp>
        <p:nvSpPr>
          <p:cNvPr id="757" name="Google Shape;757;g8a234d0237_2_6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58" name="Google Shape;758;g8a234d0237_2_67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8a234d0237_2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8a234d0237_2_6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8a234d0237_2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g8a234d0237_2_6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8a234d0237_2_7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g8a234d0237_2_7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Just a picture; no video</a:t>
            </a:r>
            <a:endParaRPr/>
          </a:p>
        </p:txBody>
      </p:sp>
      <p:sp>
        <p:nvSpPr>
          <p:cNvPr id="795" name="Google Shape;795;g8a234d0237_2_7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796" name="Google Shape;796;g8a234d0237_2_70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8a234d0237_2_7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g8a234d0237_2_7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Just a picture; no video</a:t>
            </a:r>
            <a:endParaRPr/>
          </a:p>
        </p:txBody>
      </p:sp>
      <p:sp>
        <p:nvSpPr>
          <p:cNvPr id="809" name="Google Shape;809;g8a234d0237_2_7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810" name="Google Shape;810;g8a234d0237_2_72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8a234d0237_2_7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g8a234d0237_2_7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823" name="Google Shape;823;g8a234d0237_2_7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824" name="Google Shape;824;g8a234d0237_2_73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8a234d0237_2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8a234d0237_2_7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8a234d0237_2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g8a234d0237_2_7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a234d0237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8a234d0237_2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8a234d0237_2_7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g8a234d0237_2_7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861" name="Google Shape;861;g8a234d0237_2_7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862" name="Google Shape;862;g8a234d0237_2_76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8a234d0237_2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g8a234d0237_2_7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8a234d0237_2_7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g8a234d0237_2_7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combine videos</a:t>
            </a:r>
            <a:endParaRPr/>
          </a:p>
        </p:txBody>
      </p:sp>
      <p:sp>
        <p:nvSpPr>
          <p:cNvPr id="889" name="Google Shape;889;g8a234d0237_2_7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890" name="Google Shape;890;g8a234d0237_2_79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8a234d0237_2_8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g8a234d0237_2_8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of share</a:t>
            </a:r>
            <a:endParaRPr/>
          </a:p>
        </p:txBody>
      </p:sp>
      <p:sp>
        <p:nvSpPr>
          <p:cNvPr id="902" name="Google Shape;902;g8a234d0237_2_8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903" name="Google Shape;903;g8a234d0237_2_807: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8a234d0237_2_8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g8a234d0237_2_8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915" name="Google Shape;915;g8a234d0237_2_8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916" name="Google Shape;916;g8a234d0237_2_81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8a234d0237_2_8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8" name="Google Shape;928;g8a234d0237_2_8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click feature</a:t>
            </a:r>
            <a:endParaRPr/>
          </a:p>
        </p:txBody>
      </p:sp>
      <p:sp>
        <p:nvSpPr>
          <p:cNvPr id="929" name="Google Shape;929;g8a234d0237_2_8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930" name="Google Shape;930;g8a234d0237_2_83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8a234d0237_2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g8a234d0237_2_8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8a234d0237_2_8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5" name="Google Shape;955;g8a234d0237_2_8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Video: use of prompt feature</a:t>
            </a:r>
            <a:endParaRPr/>
          </a:p>
        </p:txBody>
      </p:sp>
      <p:sp>
        <p:nvSpPr>
          <p:cNvPr id="956" name="Google Shape;956;g8a234d0237_2_8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957" name="Google Shape;957;g8a234d0237_2_857: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8a234d0237_2_8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g8a234d0237_2_8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g8a234d0237_2_8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971" name="Google Shape;971;g8a234d0237_2_87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8a234d0237_2_8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g8a234d0237_2_8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g8a234d0237_2_8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986" name="Google Shape;986;g8a234d0237_2_88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a234d0237_2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8a234d0237_2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8a234d0237_2_8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g8a234d0237_2_8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g8a234d0237_2_8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001" name="Google Shape;1001;g8a234d0237_2_89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8a234d0237_2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g8a234d0237_2_9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8a234d0237_2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g8a234d0237_2_9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8a234d0237_2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g8a234d0237_2_9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8a234d0237_2_9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1" name="Google Shape;1041;g8a234d0237_2_9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jc</a:t>
            </a:r>
            <a:endParaRPr/>
          </a:p>
        </p:txBody>
      </p:sp>
      <p:sp>
        <p:nvSpPr>
          <p:cNvPr id="1042" name="Google Shape;1042;g8a234d0237_2_9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043" name="Google Shape;1043;g8a234d0237_2_93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8a234d0237_2_9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2" name="Google Shape;1052;g8a234d0237_2_9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jc</a:t>
            </a:r>
            <a:endParaRPr/>
          </a:p>
        </p:txBody>
      </p:sp>
      <p:sp>
        <p:nvSpPr>
          <p:cNvPr id="1053" name="Google Shape;1053;g8a234d0237_2_9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054" name="Google Shape;1054;g8a234d0237_2_94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8a234d0237_2_9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 name="Google Shape;1065;g8a234d0237_2_9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tr</a:t>
            </a:r>
            <a:endParaRPr/>
          </a:p>
        </p:txBody>
      </p:sp>
      <p:sp>
        <p:nvSpPr>
          <p:cNvPr id="1066" name="Google Shape;1066;g8a234d0237_2_9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067" name="Google Shape;1067;g8a234d0237_2_95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a:t>11/21/2019</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8a234d0237_2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g8a234d0237_2_9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8a234d0237_2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g8a234d0237_2_9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a234d0237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8a234d0237_2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a234d0237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8a234d0237_2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9" name="Google Shape;59;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1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7"/>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6" name="Google Shape;76;p17"/>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7" name="Google Shape;77;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3" name="Google Shape;83;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1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9"/>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9" name="Google Shape;89;p19"/>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0" name="Google Shape;90;p19"/>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1" name="Google Shape;91;p19"/>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2" name="Google Shape;92;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2" name="Google Shape;102;p21"/>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3" name="Google Shape;103;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0" name="Google Shape;110;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78" y="1371600"/>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 name="Shape 131"/>
        <p:cNvGrpSpPr/>
        <p:nvPr/>
      </p:nvGrpSpPr>
      <p:grpSpPr>
        <a:xfrm>
          <a:off x="0" y="0"/>
          <a:ext cx="0" cy="0"/>
          <a:chOff x="0" y="0"/>
          <a:chExt cx="0" cy="0"/>
        </a:xfrm>
      </p:grpSpPr>
      <p:sp>
        <p:nvSpPr>
          <p:cNvPr id="132" name="Google Shape;132;p2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6"/>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34" name="Google Shape;134;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25"/>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image" Target="../media/image27.png"/><Relationship Id="rId5"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image" Target="../media/image26.jpg"/><Relationship Id="rId5"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 Id="rId3" Type="http://schemas.openxmlformats.org/officeDocument/2006/relationships/image" Target="../media/image13.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6.xml"/><Relationship Id="rId3" Type="http://schemas.openxmlformats.org/officeDocument/2006/relationships/image" Target="../media/image13.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 Id="rId3" Type="http://schemas.openxmlformats.org/officeDocument/2006/relationships/image" Target="../media/image13.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8.xml"/><Relationship Id="rId3" Type="http://schemas.openxmlformats.org/officeDocument/2006/relationships/image" Target="../media/image13.pn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 Id="rId3" Type="http://schemas.openxmlformats.org/officeDocument/2006/relationships/image" Target="../media/image13.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 Id="rId3" Type="http://schemas.openxmlformats.org/officeDocument/2006/relationships/image" Target="../media/image13.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 Id="rId3" Type="http://schemas.openxmlformats.org/officeDocument/2006/relationships/image" Target="../media/image1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 Id="rId3" Type="http://schemas.openxmlformats.org/officeDocument/2006/relationships/image" Target="../media/image13.png"/><Relationship Id="rId4" Type="http://schemas.openxmlformats.org/officeDocument/2006/relationships/image" Target="../media/image3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6.xml"/><Relationship Id="rId3" Type="http://schemas.openxmlformats.org/officeDocument/2006/relationships/image" Target="../media/image13.png"/><Relationship Id="rId4" Type="http://schemas.openxmlformats.org/officeDocument/2006/relationships/image" Target="../media/image3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8.xml"/><Relationship Id="rId3" Type="http://schemas.openxmlformats.org/officeDocument/2006/relationships/image" Target="../media/image13.png"/><Relationship Id="rId4" Type="http://schemas.openxmlformats.org/officeDocument/2006/relationships/image" Target="../media/image3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9.xml"/><Relationship Id="rId3" Type="http://schemas.openxmlformats.org/officeDocument/2006/relationships/image" Target="../media/image13.png"/><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0.xml"/><Relationship Id="rId3" Type="http://schemas.openxmlformats.org/officeDocument/2006/relationships/image" Target="../media/image13.png"/><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1.xml"/><Relationship Id="rId3" Type="http://schemas.openxmlformats.org/officeDocument/2006/relationships/image" Target="../media/image13.png"/><Relationship Id="rId4" Type="http://schemas.openxmlformats.org/officeDocument/2006/relationships/image" Target="../media/image3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 Id="rId3" Type="http://schemas.openxmlformats.org/officeDocument/2006/relationships/image" Target="../media/image13.png"/><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 Id="rId3" Type="http://schemas.openxmlformats.org/officeDocument/2006/relationships/image" Target="../media/image13.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4.xml"/><Relationship Id="rId3" Type="http://schemas.openxmlformats.org/officeDocument/2006/relationships/image" Target="../media/image1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5.xml"/><Relationship Id="rId3" Type="http://schemas.openxmlformats.org/officeDocument/2006/relationships/image" Target="../media/image13.png"/><Relationship Id="rId4" Type="http://schemas.openxmlformats.org/officeDocument/2006/relationships/image" Target="../media/image39.png"/><Relationship Id="rId5"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6.xml"/><Relationship Id="rId3" Type="http://schemas.openxmlformats.org/officeDocument/2006/relationships/image" Target="../media/image13.png"/><Relationship Id="rId4" Type="http://schemas.openxmlformats.org/officeDocument/2006/relationships/image" Target="../media/image46.png"/><Relationship Id="rId5"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7.xml"/><Relationship Id="rId3" Type="http://schemas.openxmlformats.org/officeDocument/2006/relationships/image" Target="../media/image13.png"/><Relationship Id="rId4" Type="http://schemas.openxmlformats.org/officeDocument/2006/relationships/image" Target="../media/image56.png"/><Relationship Id="rId5"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 Id="rId3" Type="http://schemas.openxmlformats.org/officeDocument/2006/relationships/image" Target="../media/image13.png"/><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9.xml"/><Relationship Id="rId3" Type="http://schemas.openxmlformats.org/officeDocument/2006/relationships/image" Target="../media/image13.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0.xml"/><Relationship Id="rId3" Type="http://schemas.openxmlformats.org/officeDocument/2006/relationships/image" Target="../media/image13.png"/><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image" Target="../media/image59.png"/><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55.png"/><Relationship Id="rId4" Type="http://schemas.openxmlformats.org/officeDocument/2006/relationships/image" Target="../media/image53.png"/><Relationship Id="rId5" Type="http://schemas.openxmlformats.org/officeDocument/2006/relationships/image" Target="../media/image1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 Id="rId3" Type="http://schemas.openxmlformats.org/officeDocument/2006/relationships/image" Target="../media/image58.png"/><Relationship Id="rId4" Type="http://schemas.openxmlformats.org/officeDocument/2006/relationships/image" Target="../media/image52.png"/><Relationship Id="rId5" Type="http://schemas.openxmlformats.org/officeDocument/2006/relationships/image" Target="../media/image1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52.png"/><Relationship Id="rId6"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 Id="rId3" Type="http://schemas.openxmlformats.org/officeDocument/2006/relationships/image" Target="../media/image1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 Id="rId3" Type="http://schemas.openxmlformats.org/officeDocument/2006/relationships/image" Target="../media/image4.jp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hyperlink" Target="https://doi.org/10.1177/1362361317703760" TargetMode="External"/><Relationship Id="rId6" Type="http://schemas.openxmlformats.org/officeDocument/2006/relationships/hyperlink" Target="https://doi.org/10.1007/s10803-015-2444-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5.jpg"/><Relationship Id="rId6" Type="http://schemas.openxmlformats.org/officeDocument/2006/relationships/image" Target="../media/image8.jpg"/><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42" name="Google Shape;142;p2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143" name="Google Shape;143;p27"/>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44" name="Google Shape;144;p27"/>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45" name="Google Shape;145;p27"/>
          <p:cNvSpPr txBox="1"/>
          <p:nvPr/>
        </p:nvSpPr>
        <p:spPr>
          <a:xfrm>
            <a:off x="381000" y="1314450"/>
            <a:ext cx="8458200" cy="376256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Using a Task Analysis Smart Phone App to Teach Employment &amp; Independent Living Skills</a:t>
            </a:r>
            <a:endParaRPr/>
          </a:p>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to Individuals with Intellectual Disabilities</a:t>
            </a:r>
            <a:endParaRPr/>
          </a:p>
          <a:p>
            <a:pPr indent="0" lvl="0" marL="0" marR="0" rtl="0" algn="ctr">
              <a:spcBef>
                <a:spcPts val="0"/>
              </a:spcBef>
              <a:spcAft>
                <a:spcPts val="0"/>
              </a:spcAft>
              <a:buNone/>
            </a:pPr>
            <a:r>
              <a:t/>
            </a:r>
            <a:endParaRPr b="1" i="0" sz="3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Sharon Walters, MA, CCC-SLP</a:t>
            </a:r>
            <a:endParaRPr/>
          </a:p>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Jordan Stierle, M.Ed.</a:t>
            </a:r>
            <a:endParaRPr/>
          </a:p>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Clemson University</a:t>
            </a:r>
            <a:endParaRPr/>
          </a:p>
          <a:p>
            <a:pPr indent="0" lvl="0" marL="0" marR="0" rtl="0" algn="ctr">
              <a:spcBef>
                <a:spcPts val="0"/>
              </a:spcBef>
              <a:spcAft>
                <a:spcPts val="0"/>
              </a:spcAft>
              <a:buNone/>
            </a:pPr>
            <a:r>
              <a:t/>
            </a:r>
            <a:endParaRPr b="1" i="0" sz="3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CEC CCC PD Learning Day</a:t>
            </a:r>
            <a:endParaRPr/>
          </a:p>
          <a:p>
            <a:pPr indent="0" lvl="0" marL="0" marR="0" rtl="0" algn="ctr">
              <a:spcBef>
                <a:spcPts val="0"/>
              </a:spcBef>
              <a:spcAft>
                <a:spcPts val="0"/>
              </a:spcAft>
              <a:buNone/>
            </a:pPr>
            <a:r>
              <a:rPr b="1" i="0" lang="en" sz="3200" u="none" cap="none" strike="noStrike">
                <a:solidFill>
                  <a:schemeClr val="dk1"/>
                </a:solidFill>
                <a:latin typeface="Calibri"/>
                <a:ea typeface="Calibri"/>
                <a:cs typeface="Calibri"/>
                <a:sym typeface="Calibri"/>
              </a:rPr>
              <a:t>June 25, 2020</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31" name="Google Shape;231;p3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32" name="Google Shape;232;p36"/>
          <p:cNvPicPr preferRelativeResize="0"/>
          <p:nvPr/>
        </p:nvPicPr>
        <p:blipFill rotWithShape="1">
          <a:blip r:embed="rId3">
            <a:alphaModFix/>
          </a:blip>
          <a:srcRect b="0" l="0" r="0" t="0"/>
          <a:stretch/>
        </p:blipFill>
        <p:spPr>
          <a:xfrm>
            <a:off x="0" y="-99260"/>
            <a:ext cx="6858000" cy="5143500"/>
          </a:xfrm>
          <a:prstGeom prst="rect">
            <a:avLst/>
          </a:prstGeom>
          <a:noFill/>
          <a:ln>
            <a:noFill/>
          </a:ln>
        </p:spPr>
      </p:pic>
      <p:pic>
        <p:nvPicPr>
          <p:cNvPr id="233" name="Google Shape;233;p36"/>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34" name="Google Shape;234;p36"/>
          <p:cNvSpPr txBox="1"/>
          <p:nvPr/>
        </p:nvSpPr>
        <p:spPr>
          <a:xfrm>
            <a:off x="533401" y="1463777"/>
            <a:ext cx="7924800" cy="29777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The Challenge</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Most daily living skills and employment tasks involve </a:t>
            </a:r>
            <a:r>
              <a:rPr b="1" lang="en" sz="2400">
                <a:solidFill>
                  <a:schemeClr val="dk1"/>
                </a:solidFill>
                <a:latin typeface="Calibri"/>
                <a:ea typeface="Calibri"/>
                <a:cs typeface="Calibri"/>
                <a:sym typeface="Calibri"/>
              </a:rPr>
              <a:t>multiple steps </a:t>
            </a:r>
            <a:r>
              <a:rPr lang="en" sz="2400">
                <a:solidFill>
                  <a:schemeClr val="dk1"/>
                </a:solidFill>
                <a:latin typeface="Calibri"/>
                <a:ea typeface="Calibri"/>
                <a:cs typeface="Calibri"/>
                <a:sym typeface="Calibri"/>
              </a:rPr>
              <a:t>to complete a task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Challenges for individuals with ID</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Remembering the task sequence</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Remembering the materials needed</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Following the sequential steps</a:t>
            </a:r>
            <a:endParaRPr/>
          </a:p>
          <a:p>
            <a:pPr indent="-419100" lvl="0" marL="57150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419100" lvl="0" marL="57150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40" name="Google Shape;240;p3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41" name="Google Shape;241;p37"/>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42" name="Google Shape;242;p37"/>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43" name="Google Shape;243;p37"/>
          <p:cNvSpPr txBox="1"/>
          <p:nvPr/>
        </p:nvSpPr>
        <p:spPr>
          <a:xfrm>
            <a:off x="457200" y="929440"/>
            <a:ext cx="8345905" cy="40626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Task Analysis</a:t>
            </a:r>
            <a:endParaRPr/>
          </a:p>
          <a:p>
            <a:pPr indent="0" lvl="0" marL="0" marR="0" rtl="0" algn="l">
              <a:spcBef>
                <a:spcPts val="0"/>
              </a:spcBef>
              <a:spcAft>
                <a:spcPts val="0"/>
              </a:spcAft>
              <a:buNone/>
            </a:pPr>
            <a:r>
              <a:rPr lang="en" sz="28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Effective in teaching multi-step tasks to individuals with ID</a:t>
            </a:r>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Daily living skills </a:t>
            </a:r>
            <a:r>
              <a:rPr lang="en" sz="1800">
                <a:solidFill>
                  <a:schemeClr val="dk1"/>
                </a:solidFill>
                <a:latin typeface="Calibri"/>
                <a:ea typeface="Calibri"/>
                <a:cs typeface="Calibri"/>
                <a:sym typeface="Calibri"/>
              </a:rPr>
              <a:t>(Szidon &amp; Franzone, 2009)</a:t>
            </a:r>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Employment skills </a:t>
            </a:r>
            <a:r>
              <a:rPr lang="en" sz="1800">
                <a:solidFill>
                  <a:schemeClr val="dk1"/>
                </a:solidFill>
                <a:latin typeface="Calibri"/>
                <a:ea typeface="Calibri"/>
                <a:cs typeface="Calibri"/>
                <a:sym typeface="Calibri"/>
              </a:rPr>
              <a:t>(Randall et al., 2019; Walters et al., 2020)</a:t>
            </a:r>
            <a:endParaRPr/>
          </a:p>
          <a:p>
            <a:pPr indent="-457200" lvl="0" marL="57150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419100" lvl="0" marL="5715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Breaks down a skill into smaller, more manageable steps.</a:t>
            </a:r>
            <a:endParaRPr/>
          </a:p>
          <a:p>
            <a:pPr indent="-469900" lvl="0" marL="57150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55905" lvl="1" marL="45720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1" marL="474980" marR="0" rtl="0" algn="l">
              <a:spcBef>
                <a:spcPts val="0"/>
              </a:spcBef>
              <a:spcAft>
                <a:spcPts val="0"/>
              </a:spcAft>
              <a:buNone/>
            </a:pPr>
            <a:r>
              <a:rPr b="0" i="0" lang="en" sz="1600" u="none" cap="none" strike="noStrike">
                <a:solidFill>
                  <a:schemeClr val="dk1"/>
                </a:solidFill>
                <a:latin typeface="Calibri"/>
                <a:ea typeface="Calibri"/>
                <a:cs typeface="Calibri"/>
                <a:sym typeface="Calibri"/>
              </a:rPr>
              <a:t>1.</a:t>
            </a:r>
            <a:r>
              <a:rPr b="1" i="0" lang="en" sz="1600" u="none" cap="none" strike="noStrike">
                <a:solidFill>
                  <a:schemeClr val="dk1"/>
                </a:solidFill>
                <a:latin typeface="Calibri"/>
                <a:ea typeface="Calibri"/>
                <a:cs typeface="Calibri"/>
                <a:sym typeface="Calibri"/>
              </a:rPr>
              <a:t> Separate </a:t>
            </a:r>
            <a:r>
              <a:rPr b="0" i="0" lang="en" sz="1600" u="none" cap="none" strike="noStrike">
                <a:solidFill>
                  <a:schemeClr val="dk1"/>
                </a:solidFill>
                <a:latin typeface="Calibri"/>
                <a:ea typeface="Calibri"/>
                <a:cs typeface="Calibri"/>
                <a:sym typeface="Calibri"/>
              </a:rPr>
              <a:t>laundry from </a:t>
            </a:r>
            <a:r>
              <a:rPr b="1" i="0" lang="en" sz="1600" u="none" cap="none" strike="noStrike">
                <a:solidFill>
                  <a:schemeClr val="dk1"/>
                </a:solidFill>
                <a:latin typeface="Calibri"/>
                <a:ea typeface="Calibri"/>
                <a:cs typeface="Calibri"/>
                <a:sym typeface="Calibri"/>
              </a:rPr>
              <a:t>dark and light                          </a:t>
            </a:r>
            <a:r>
              <a:rPr b="0" i="0" lang="en" sz="1600" u="none" cap="none" strike="noStrike">
                <a:solidFill>
                  <a:schemeClr val="dk1"/>
                </a:solidFill>
                <a:latin typeface="Calibri"/>
                <a:ea typeface="Calibri"/>
                <a:cs typeface="Calibri"/>
                <a:sym typeface="Calibri"/>
              </a:rPr>
              <a:t>5. </a:t>
            </a:r>
            <a:r>
              <a:rPr b="1" i="0" lang="en" sz="1600" u="none" cap="none" strike="noStrike">
                <a:solidFill>
                  <a:schemeClr val="dk1"/>
                </a:solidFill>
                <a:latin typeface="Calibri"/>
                <a:ea typeface="Calibri"/>
                <a:cs typeface="Calibri"/>
                <a:sym typeface="Calibri"/>
              </a:rPr>
              <a:t>Close</a:t>
            </a:r>
            <a:r>
              <a:rPr b="0" i="0" lang="en" sz="1600" u="none" cap="none" strike="noStrike">
                <a:solidFill>
                  <a:schemeClr val="dk1"/>
                </a:solidFill>
                <a:latin typeface="Calibri"/>
                <a:ea typeface="Calibri"/>
                <a:cs typeface="Calibri"/>
                <a:sym typeface="Calibri"/>
              </a:rPr>
              <a:t> the lid of the washer</a:t>
            </a:r>
            <a:br>
              <a:rPr b="0" i="0" lang="en"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1" marL="474980" marR="0" rtl="0" algn="l">
              <a:spcBef>
                <a:spcPts val="0"/>
              </a:spcBef>
              <a:spcAft>
                <a:spcPts val="0"/>
              </a:spcAft>
              <a:buNone/>
            </a:pPr>
            <a:r>
              <a:rPr b="0" i="0" lang="en" sz="1600" u="none" cap="none" strike="noStrike">
                <a:solidFill>
                  <a:schemeClr val="dk1"/>
                </a:solidFill>
                <a:latin typeface="Calibri"/>
                <a:ea typeface="Calibri"/>
                <a:cs typeface="Calibri"/>
                <a:sym typeface="Calibri"/>
              </a:rPr>
              <a:t>2. </a:t>
            </a:r>
            <a:r>
              <a:rPr b="1" i="0" lang="en" sz="1600" u="none" cap="none" strike="noStrike">
                <a:solidFill>
                  <a:schemeClr val="dk1"/>
                </a:solidFill>
                <a:latin typeface="Calibri"/>
                <a:ea typeface="Calibri"/>
                <a:cs typeface="Calibri"/>
                <a:sym typeface="Calibri"/>
              </a:rPr>
              <a:t>Load</a:t>
            </a:r>
            <a:r>
              <a:rPr b="0" i="0" lang="en" sz="1600" u="none" cap="none" strike="noStrike">
                <a:solidFill>
                  <a:schemeClr val="dk1"/>
                </a:solidFill>
                <a:latin typeface="Calibri"/>
                <a:ea typeface="Calibri"/>
                <a:cs typeface="Calibri"/>
                <a:sym typeface="Calibri"/>
              </a:rPr>
              <a:t> laundry into the </a:t>
            </a:r>
            <a:r>
              <a:rPr b="1" i="0" lang="en" sz="1600" u="none" cap="none" strike="noStrike">
                <a:solidFill>
                  <a:schemeClr val="dk1"/>
                </a:solidFill>
                <a:latin typeface="Calibri"/>
                <a:ea typeface="Calibri"/>
                <a:cs typeface="Calibri"/>
                <a:sym typeface="Calibri"/>
              </a:rPr>
              <a:t>machine</a:t>
            </a:r>
            <a:r>
              <a:rPr b="0" i="0" lang="en" sz="1600" u="none" cap="none" strike="noStrike">
                <a:solidFill>
                  <a:schemeClr val="dk1"/>
                </a:solidFill>
                <a:latin typeface="Calibri"/>
                <a:ea typeface="Calibri"/>
                <a:cs typeface="Calibri"/>
                <a:sym typeface="Calibri"/>
              </a:rPr>
              <a:t>                                     6. Select the normal </a:t>
            </a:r>
            <a:r>
              <a:rPr b="1" i="0" lang="en" sz="1600" u="none" cap="none" strike="noStrike">
                <a:solidFill>
                  <a:schemeClr val="dk1"/>
                </a:solidFill>
                <a:latin typeface="Calibri"/>
                <a:ea typeface="Calibri"/>
                <a:cs typeface="Calibri"/>
                <a:sym typeface="Calibri"/>
              </a:rPr>
              <a:t>setting</a:t>
            </a:r>
            <a:br>
              <a:rPr b="0" i="0" lang="en"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1" marL="474980" marR="0" rtl="0" algn="l">
              <a:spcBef>
                <a:spcPts val="0"/>
              </a:spcBef>
              <a:spcAft>
                <a:spcPts val="0"/>
              </a:spcAft>
              <a:buNone/>
            </a:pPr>
            <a:r>
              <a:rPr b="0" i="0" lang="en" sz="1600" u="none" cap="none" strike="noStrike">
                <a:solidFill>
                  <a:schemeClr val="dk1"/>
                </a:solidFill>
                <a:latin typeface="Calibri"/>
                <a:ea typeface="Calibri"/>
                <a:cs typeface="Calibri"/>
                <a:sym typeface="Calibri"/>
              </a:rPr>
              <a:t>3. </a:t>
            </a:r>
            <a:r>
              <a:rPr b="1" i="0" lang="en" sz="1600" u="none" cap="none" strike="noStrike">
                <a:solidFill>
                  <a:schemeClr val="dk1"/>
                </a:solidFill>
                <a:latin typeface="Calibri"/>
                <a:ea typeface="Calibri"/>
                <a:cs typeface="Calibri"/>
                <a:sym typeface="Calibri"/>
              </a:rPr>
              <a:t>Measure</a:t>
            </a:r>
            <a:r>
              <a:rPr b="0" i="0" lang="en" sz="1600" u="none" cap="none" strike="noStrike">
                <a:solidFill>
                  <a:schemeClr val="dk1"/>
                </a:solidFill>
                <a:latin typeface="Calibri"/>
                <a:ea typeface="Calibri"/>
                <a:cs typeface="Calibri"/>
                <a:sym typeface="Calibri"/>
              </a:rPr>
              <a:t> the </a:t>
            </a:r>
            <a:r>
              <a:rPr b="1" i="0" lang="en" sz="1600" u="none" cap="none" strike="noStrike">
                <a:solidFill>
                  <a:schemeClr val="dk1"/>
                </a:solidFill>
                <a:latin typeface="Calibri"/>
                <a:ea typeface="Calibri"/>
                <a:cs typeface="Calibri"/>
                <a:sym typeface="Calibri"/>
              </a:rPr>
              <a:t>soap</a:t>
            </a:r>
            <a:r>
              <a:rPr b="0" i="0" lang="en" sz="1600" u="none" cap="none" strike="noStrike">
                <a:solidFill>
                  <a:schemeClr val="dk1"/>
                </a:solidFill>
                <a:latin typeface="Calibri"/>
                <a:ea typeface="Calibri"/>
                <a:cs typeface="Calibri"/>
                <a:sym typeface="Calibri"/>
              </a:rPr>
              <a:t> in the cap                                        7. Press</a:t>
            </a:r>
            <a:r>
              <a:rPr b="1" i="0" lang="en" sz="1600" u="none" cap="none" strike="noStrike">
                <a:solidFill>
                  <a:schemeClr val="dk1"/>
                </a:solidFill>
                <a:latin typeface="Calibri"/>
                <a:ea typeface="Calibri"/>
                <a:cs typeface="Calibri"/>
                <a:sym typeface="Calibri"/>
              </a:rPr>
              <a:t> start </a:t>
            </a:r>
            <a:r>
              <a:rPr b="0" i="0" lang="en" sz="1600" u="none" cap="none" strike="noStrike">
                <a:solidFill>
                  <a:schemeClr val="dk1"/>
                </a:solidFill>
                <a:latin typeface="Calibri"/>
                <a:ea typeface="Calibri"/>
                <a:cs typeface="Calibri"/>
                <a:sym typeface="Calibri"/>
              </a:rPr>
              <a:t>to begin the cycle</a:t>
            </a:r>
            <a:br>
              <a:rPr b="0" i="0" lang="en"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1" marL="474980" marR="0" rtl="0" algn="l">
              <a:spcBef>
                <a:spcPts val="0"/>
              </a:spcBef>
              <a:spcAft>
                <a:spcPts val="0"/>
              </a:spcAft>
              <a:buNone/>
            </a:pPr>
            <a:r>
              <a:rPr b="0" i="0" lang="en" sz="1600" u="none" cap="none" strike="noStrike">
                <a:solidFill>
                  <a:schemeClr val="dk1"/>
                </a:solidFill>
                <a:latin typeface="Calibri"/>
                <a:ea typeface="Calibri"/>
                <a:cs typeface="Calibri"/>
                <a:sym typeface="Calibri"/>
              </a:rPr>
              <a:t>4. </a:t>
            </a:r>
            <a:r>
              <a:rPr b="1" i="0" lang="en" sz="1600" u="none" cap="none" strike="noStrike">
                <a:solidFill>
                  <a:schemeClr val="dk1"/>
                </a:solidFill>
                <a:latin typeface="Calibri"/>
                <a:ea typeface="Calibri"/>
                <a:cs typeface="Calibri"/>
                <a:sym typeface="Calibri"/>
              </a:rPr>
              <a:t>Pour</a:t>
            </a:r>
            <a:r>
              <a:rPr b="0" i="0" lang="en" sz="1600" u="none" cap="none" strike="noStrike">
                <a:solidFill>
                  <a:schemeClr val="dk1"/>
                </a:solidFill>
                <a:latin typeface="Calibri"/>
                <a:ea typeface="Calibri"/>
                <a:cs typeface="Calibri"/>
                <a:sym typeface="Calibri"/>
              </a:rPr>
              <a:t> soap into washing machine</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49" name="Google Shape;249;p3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50" name="Google Shape;250;p38"/>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51" name="Google Shape;251;p38"/>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pic>
        <p:nvPicPr>
          <p:cNvPr id="252" name="Google Shape;252;p38"/>
          <p:cNvPicPr preferRelativeResize="0"/>
          <p:nvPr/>
        </p:nvPicPr>
        <p:blipFill rotWithShape="1">
          <a:blip r:embed="rId5">
            <a:alphaModFix/>
          </a:blip>
          <a:srcRect b="0" l="0" r="0" t="0"/>
          <a:stretch/>
        </p:blipFill>
        <p:spPr>
          <a:xfrm>
            <a:off x="4114247" y="363631"/>
            <a:ext cx="3429415" cy="4434588"/>
          </a:xfrm>
          <a:prstGeom prst="rect">
            <a:avLst/>
          </a:prstGeom>
          <a:noFill/>
          <a:ln>
            <a:noFill/>
          </a:ln>
        </p:spPr>
      </p:pic>
      <p:sp>
        <p:nvSpPr>
          <p:cNvPr id="253" name="Google Shape;253;p38"/>
          <p:cNvSpPr txBox="1"/>
          <p:nvPr/>
        </p:nvSpPr>
        <p:spPr>
          <a:xfrm>
            <a:off x="255218" y="1270412"/>
            <a:ext cx="3603812" cy="29777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3600">
                <a:solidFill>
                  <a:srgbClr val="FF0000"/>
                </a:solidFill>
                <a:latin typeface="Calibri"/>
                <a:ea typeface="Calibri"/>
                <a:cs typeface="Calibri"/>
                <a:sym typeface="Calibri"/>
              </a:rPr>
              <a:t>Boardmaker</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*How many remember task sequences with Boardmaker pics?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*How many have used it or are still using it?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This is Task Analysis!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59" name="Google Shape;259;p39"/>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60" name="Google Shape;260;p39"/>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61" name="Google Shape;261;p39"/>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62" name="Google Shape;262;p39"/>
          <p:cNvSpPr txBox="1"/>
          <p:nvPr/>
        </p:nvSpPr>
        <p:spPr>
          <a:xfrm>
            <a:off x="217634" y="1062619"/>
            <a:ext cx="8708731" cy="36702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Task Analysis with Video Prompting</a:t>
            </a:r>
            <a:endParaRPr/>
          </a:p>
          <a:p>
            <a:pPr indent="0" lvl="0" marL="0" marR="0" rtl="0" algn="ctr">
              <a:spcBef>
                <a:spcPts val="0"/>
              </a:spcBef>
              <a:spcAft>
                <a:spcPts val="0"/>
              </a:spcAft>
              <a:buNone/>
            </a:pPr>
            <a:r>
              <a:t/>
            </a:r>
            <a:endParaRPr b="1" sz="36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Evidence-based instructional technique </a:t>
            </a:r>
            <a:endParaRPr/>
          </a:p>
          <a:p>
            <a:pPr indent="-419100" lvl="0" marL="5715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2 parts</a:t>
            </a:r>
            <a:endParaRPr/>
          </a:p>
          <a:p>
            <a:pPr indent="-571500" lvl="1" marL="1028700" marR="0" rtl="0" algn="l">
              <a:spcBef>
                <a:spcPts val="0"/>
              </a:spcBef>
              <a:spcAft>
                <a:spcPts val="0"/>
              </a:spcAft>
              <a:buClr>
                <a:schemeClr val="dk1"/>
              </a:buClr>
              <a:buSzPts val="2400"/>
              <a:buFont typeface="Calibri"/>
              <a:buAutoNum type="arabicPeriod"/>
            </a:pPr>
            <a:r>
              <a:rPr b="0" i="0" lang="en" sz="2400" u="none" cap="none" strike="noStrike">
                <a:solidFill>
                  <a:schemeClr val="dk1"/>
                </a:solidFill>
                <a:latin typeface="Calibri"/>
                <a:ea typeface="Calibri"/>
                <a:cs typeface="Calibri"/>
                <a:sym typeface="Calibri"/>
              </a:rPr>
              <a:t>Watch a video of a model or themselves perform a step of a task</a:t>
            </a:r>
            <a:endParaRPr/>
          </a:p>
          <a:p>
            <a:pPr indent="-571500" lvl="1" marL="1028700" marR="0" rtl="0" algn="l">
              <a:spcBef>
                <a:spcPts val="0"/>
              </a:spcBef>
              <a:spcAft>
                <a:spcPts val="0"/>
              </a:spcAft>
              <a:buClr>
                <a:schemeClr val="dk1"/>
              </a:buClr>
              <a:buSzPts val="2400"/>
              <a:buFont typeface="Calibri"/>
              <a:buAutoNum type="arabicPeriod"/>
            </a:pPr>
            <a:r>
              <a:rPr b="0" i="0" lang="en" sz="2400" u="none" cap="none" strike="noStrike">
                <a:solidFill>
                  <a:schemeClr val="dk1"/>
                </a:solidFill>
                <a:latin typeface="Calibri"/>
                <a:ea typeface="Calibri"/>
                <a:cs typeface="Calibri"/>
                <a:sym typeface="Calibri"/>
              </a:rPr>
              <a:t>Complete the task</a:t>
            </a:r>
            <a:endParaRPr/>
          </a:p>
          <a:p>
            <a:pPr indent="0" lvl="1" marL="45720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Advantages</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Repeat the step</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Continue until the task is complete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0"/>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70" name="Google Shape;270;p40"/>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71" name="Google Shape;271;p40"/>
          <p:cNvSpPr txBox="1"/>
          <p:nvPr>
            <p:ph type="title"/>
          </p:nvPr>
        </p:nvSpPr>
        <p:spPr>
          <a:xfrm>
            <a:off x="520295" y="588982"/>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t>                      </a:t>
            </a:r>
            <a:r>
              <a:rPr b="1" lang="en">
                <a:solidFill>
                  <a:srgbClr val="7030A0"/>
                </a:solidFill>
              </a:rPr>
              <a:t>Video Prompting</a:t>
            </a:r>
            <a:endParaRPr/>
          </a:p>
        </p:txBody>
      </p:sp>
      <p:sp>
        <p:nvSpPr>
          <p:cNvPr id="272" name="Google Shape;272;p40"/>
          <p:cNvSpPr/>
          <p:nvPr/>
        </p:nvSpPr>
        <p:spPr>
          <a:xfrm>
            <a:off x="799764" y="1346390"/>
            <a:ext cx="7544472" cy="22506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100">
                <a:solidFill>
                  <a:schemeClr val="dk1"/>
                </a:solidFill>
                <a:latin typeface="Calibri"/>
                <a:ea typeface="Calibri"/>
                <a:cs typeface="Calibri"/>
                <a:sym typeface="Calibri"/>
              </a:rPr>
              <a:t>Each step is recorded with a narrated step by step explanation.</a:t>
            </a:r>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73" name="Google Shape;273;p40"/>
          <p:cNvSpPr/>
          <p:nvPr/>
        </p:nvSpPr>
        <p:spPr>
          <a:xfrm rot="-5400000">
            <a:off x="-422164" y="2827737"/>
            <a:ext cx="2436909" cy="692497"/>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050">
                <a:solidFill>
                  <a:srgbClr val="F4F0E2"/>
                </a:solidFill>
                <a:latin typeface="Calibri"/>
                <a:ea typeface="Calibri"/>
                <a:cs typeface="Calibri"/>
                <a:sym typeface="Calibri"/>
              </a:rPr>
              <a:t>Step 1</a:t>
            </a:r>
            <a:endParaRPr/>
          </a:p>
        </p:txBody>
      </p:sp>
      <p:sp>
        <p:nvSpPr>
          <p:cNvPr id="274" name="Google Shape;274;p40"/>
          <p:cNvSpPr/>
          <p:nvPr/>
        </p:nvSpPr>
        <p:spPr>
          <a:xfrm rot="-5400000">
            <a:off x="3070392" y="2860345"/>
            <a:ext cx="2436909" cy="692497"/>
          </a:xfrm>
          <a:prstGeom prst="rect">
            <a:avLst/>
          </a:prstGeom>
          <a:solidFill>
            <a:schemeClr val="lt1"/>
          </a:solidFill>
          <a:ln cap="flat" cmpd="sng" w="25400">
            <a:solidFill>
              <a:schemeClr val="accent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4050">
                <a:solidFill>
                  <a:srgbClr val="F4F0E2"/>
                </a:solidFill>
                <a:latin typeface="Calibri"/>
                <a:ea typeface="Calibri"/>
                <a:cs typeface="Calibri"/>
                <a:sym typeface="Calibri"/>
              </a:rPr>
              <a:t>Step 2</a:t>
            </a:r>
            <a:endParaRPr/>
          </a:p>
        </p:txBody>
      </p:sp>
      <p:pic>
        <p:nvPicPr>
          <p:cNvPr id="275" name="Google Shape;275;p40"/>
          <p:cNvPicPr preferRelativeResize="0"/>
          <p:nvPr/>
        </p:nvPicPr>
        <p:blipFill rotWithShape="1">
          <a:blip r:embed="rId5">
            <a:alphaModFix/>
          </a:blip>
          <a:srcRect b="0" l="0" r="0" t="0"/>
          <a:stretch/>
        </p:blipFill>
        <p:spPr>
          <a:xfrm>
            <a:off x="1492262" y="1988139"/>
            <a:ext cx="1660098" cy="2946436"/>
          </a:xfrm>
          <a:prstGeom prst="rect">
            <a:avLst/>
          </a:prstGeom>
          <a:noFill/>
          <a:ln>
            <a:noFill/>
          </a:ln>
        </p:spPr>
      </p:pic>
      <p:pic>
        <p:nvPicPr>
          <p:cNvPr id="276" name="Google Shape;276;p40"/>
          <p:cNvPicPr preferRelativeResize="0"/>
          <p:nvPr/>
        </p:nvPicPr>
        <p:blipFill rotWithShape="1">
          <a:blip r:embed="rId6">
            <a:alphaModFix/>
          </a:blip>
          <a:srcRect b="0" l="0" r="0" t="0"/>
          <a:stretch/>
        </p:blipFill>
        <p:spPr>
          <a:xfrm>
            <a:off x="4871966" y="1988138"/>
            <a:ext cx="1660099" cy="29464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82" name="Google Shape;282;p4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83" name="Google Shape;283;p41"/>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84" name="Google Shape;284;p41"/>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85" name="Google Shape;285;p41"/>
          <p:cNvSpPr txBox="1"/>
          <p:nvPr/>
        </p:nvSpPr>
        <p:spPr>
          <a:xfrm>
            <a:off x="130469" y="1485900"/>
            <a:ext cx="8708731" cy="34624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Self-Prompting with Video Prompting</a:t>
            </a:r>
            <a:endParaRPr/>
          </a:p>
          <a:p>
            <a:pPr indent="-419100" lvl="0" marL="5715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Form of self-management </a:t>
            </a:r>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Individual uses a prompt to remind themselves of a step they need to perform to complete a task</a:t>
            </a:r>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Types</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Text</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Picture</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Auditory</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Video</a:t>
            </a:r>
            <a:endParaRPr/>
          </a:p>
          <a:p>
            <a:pPr indent="0" lvl="1" marL="45720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1" marL="457200" marR="0" rtl="0" algn="r">
              <a:spcBef>
                <a:spcPts val="0"/>
              </a:spcBef>
              <a:spcAft>
                <a:spcPts val="0"/>
              </a:spcAft>
              <a:buNone/>
            </a:pPr>
            <a:r>
              <a:rPr b="0" i="0" lang="en" sz="1800" u="none" cap="none" strike="noStrike">
                <a:solidFill>
                  <a:schemeClr val="dk1"/>
                </a:solidFill>
                <a:latin typeface="Calibri"/>
                <a:ea typeface="Calibri"/>
                <a:cs typeface="Calibri"/>
                <a:sym typeface="Calibri"/>
              </a:rPr>
              <a:t>Briggs et al., 1990; Van Laarhoven et al., 2010 </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91" name="Google Shape;291;p4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92" name="Google Shape;292;p42"/>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93" name="Google Shape;293;p42"/>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94" name="Google Shape;294;p42"/>
          <p:cNvSpPr txBox="1"/>
          <p:nvPr/>
        </p:nvSpPr>
        <p:spPr>
          <a:xfrm>
            <a:off x="130469" y="1485900"/>
            <a:ext cx="8708731" cy="31854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Video Prompting with Mobile Technology</a:t>
            </a:r>
            <a:endParaRPr/>
          </a:p>
          <a:p>
            <a:pPr indent="-419100" lvl="0" marL="5715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Initially video prompting used a computer or a VCR </a:t>
            </a:r>
            <a:endParaRPr/>
          </a:p>
          <a:p>
            <a:pPr indent="-419100" lvl="0" marL="5715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Today more often used with handheld devices</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Convenient</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Variety of features for accessing and using videos (i.e., apps)</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Accessible in variety of locations (e.g., home, community)</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Discrete</a:t>
            </a:r>
            <a:endParaRPr/>
          </a:p>
          <a:p>
            <a:pPr indent="-571500" lvl="1" marL="10287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Inclusive</a:t>
            </a:r>
            <a:endParaRPr/>
          </a:p>
          <a:p>
            <a:pPr indent="0" lvl="1" marL="457200" marR="0" rtl="0" algn="r">
              <a:spcBef>
                <a:spcPts val="0"/>
              </a:spcBef>
              <a:spcAft>
                <a:spcPts val="0"/>
              </a:spcAft>
              <a:buNone/>
            </a:pPr>
            <a:r>
              <a:rPr b="0" i="0" lang="en" sz="1800" u="none" cap="none" strike="noStrike">
                <a:solidFill>
                  <a:schemeClr val="dk1"/>
                </a:solidFill>
                <a:latin typeface="Calibri"/>
                <a:ea typeface="Calibri"/>
                <a:cs typeface="Calibri"/>
                <a:sym typeface="Calibri"/>
              </a:rPr>
              <a:t>(Cihak et al., 2007)</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00" name="Google Shape;300;p43"/>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01" name="Google Shape;301;p43"/>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302" name="Google Shape;302;p43"/>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03" name="Google Shape;303;p43"/>
          <p:cNvSpPr txBox="1"/>
          <p:nvPr/>
        </p:nvSpPr>
        <p:spPr>
          <a:xfrm>
            <a:off x="495300" y="1120854"/>
            <a:ext cx="8153400" cy="221599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Video Prompting with Daily Living Skills</a:t>
            </a:r>
            <a:endParaRPr/>
          </a:p>
          <a:p>
            <a:pPr indent="0" lvl="0" marL="0" marR="0" rtl="0" algn="ctr">
              <a:spcBef>
                <a:spcPts val="0"/>
              </a:spcBef>
              <a:spcAft>
                <a:spcPts val="0"/>
              </a:spcAft>
              <a:buNone/>
            </a:pPr>
            <a:r>
              <a:t/>
            </a:r>
            <a:endParaRPr b="1"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Effective tool to teach a variety of daily living skills</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Cooking </a:t>
            </a:r>
            <a:r>
              <a:rPr b="0" i="0" lang="en" sz="1800" u="none" cap="none" strike="noStrike">
                <a:solidFill>
                  <a:schemeClr val="dk1"/>
                </a:solidFill>
                <a:latin typeface="Calibri"/>
                <a:ea typeface="Calibri"/>
                <a:cs typeface="Calibri"/>
                <a:sym typeface="Calibri"/>
              </a:rPr>
              <a:t>(Graves et al., 2005)</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Household chores </a:t>
            </a:r>
            <a:r>
              <a:rPr b="0" i="0" lang="en" sz="1800" u="none" cap="none" strike="noStrike">
                <a:solidFill>
                  <a:schemeClr val="dk1"/>
                </a:solidFill>
                <a:latin typeface="Calibri"/>
                <a:ea typeface="Calibri"/>
                <a:cs typeface="Calibri"/>
                <a:sym typeface="Calibri"/>
              </a:rPr>
              <a:t>(Cannella-Malone et al., 2006;Van Laarhoven &amp; Van Laarhoven-Myers, 2006)</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Shopping </a:t>
            </a:r>
            <a:r>
              <a:rPr b="0" i="0" lang="en" sz="1800" u="none" cap="none" strike="noStrike">
                <a:solidFill>
                  <a:schemeClr val="dk1"/>
                </a:solidFill>
                <a:latin typeface="Calibri"/>
                <a:ea typeface="Calibri"/>
                <a:cs typeface="Calibri"/>
                <a:sym typeface="Calibri"/>
              </a:rPr>
              <a:t>(Van Laarhoven et al., 2009)</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09" name="Google Shape;309;p4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10" name="Google Shape;310;p44"/>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311" name="Google Shape;311;p44"/>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12" name="Google Shape;312;p44"/>
          <p:cNvSpPr txBox="1"/>
          <p:nvPr/>
        </p:nvSpPr>
        <p:spPr>
          <a:xfrm>
            <a:off x="495300" y="1120854"/>
            <a:ext cx="8153400" cy="27007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Video Prompting with Employment Skills</a:t>
            </a:r>
            <a:endParaRPr/>
          </a:p>
          <a:p>
            <a:pPr indent="0" lvl="0" marL="0" marR="0" rtl="0" algn="ctr">
              <a:spcBef>
                <a:spcPts val="0"/>
              </a:spcBef>
              <a:spcAft>
                <a:spcPts val="0"/>
              </a:spcAft>
              <a:buNone/>
            </a:pPr>
            <a:r>
              <a:t/>
            </a:r>
            <a:endParaRPr b="1" sz="3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Effective tool to teach a variety of daily living skills</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Pet store, campus recreation center, and dental clinic  </a:t>
            </a:r>
            <a:r>
              <a:rPr b="0" i="0" lang="en" sz="1800" u="none" cap="none" strike="noStrike">
                <a:solidFill>
                  <a:schemeClr val="dk1"/>
                </a:solidFill>
                <a:latin typeface="Calibri"/>
                <a:ea typeface="Calibri"/>
                <a:cs typeface="Calibri"/>
                <a:sym typeface="Calibri"/>
              </a:rPr>
              <a:t>(Cullen et al., 2017)</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Animal shelter </a:t>
            </a:r>
            <a:r>
              <a:rPr b="0" i="0" lang="en" sz="1800" u="none" cap="none" strike="noStrike">
                <a:solidFill>
                  <a:schemeClr val="dk1"/>
                </a:solidFill>
                <a:latin typeface="Calibri"/>
                <a:ea typeface="Calibri"/>
                <a:cs typeface="Calibri"/>
                <a:sym typeface="Calibri"/>
              </a:rPr>
              <a:t>(Van Laarhoven et al., 2009) </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School cafeteria </a:t>
            </a:r>
            <a:r>
              <a:rPr b="0" i="0" lang="en" sz="1800" u="none" cap="none" strike="noStrike">
                <a:solidFill>
                  <a:schemeClr val="dk1"/>
                </a:solidFill>
                <a:latin typeface="Calibri"/>
                <a:ea typeface="Calibri"/>
                <a:cs typeface="Calibri"/>
                <a:sym typeface="Calibri"/>
              </a:rPr>
              <a:t>(Douglas &amp; Uphold, 2014)</a:t>
            </a:r>
            <a:endParaRPr/>
          </a:p>
          <a:p>
            <a:pPr indent="-342900" lvl="1" marL="800100" marR="0" rtl="0" algn="l">
              <a:spcBef>
                <a:spcPts val="0"/>
              </a:spcBef>
              <a:spcAft>
                <a:spcPts val="0"/>
              </a:spcAft>
              <a:buClr>
                <a:schemeClr val="dk1"/>
              </a:buClr>
              <a:buSzPts val="2400"/>
              <a:buFont typeface="Courier New"/>
              <a:buChar char="o"/>
            </a:pPr>
            <a:r>
              <a:rPr b="0" i="0" lang="en" sz="2400" u="none" cap="none" strike="noStrike">
                <a:solidFill>
                  <a:schemeClr val="dk1"/>
                </a:solidFill>
                <a:latin typeface="Calibri"/>
                <a:ea typeface="Calibri"/>
                <a:cs typeface="Calibri"/>
                <a:sym typeface="Calibri"/>
              </a:rPr>
              <a:t>Office settings </a:t>
            </a:r>
            <a:r>
              <a:rPr b="0" i="0" lang="en" sz="1800" u="none" cap="none" strike="noStrike">
                <a:solidFill>
                  <a:schemeClr val="dk1"/>
                </a:solidFill>
                <a:latin typeface="Calibri"/>
                <a:ea typeface="Calibri"/>
                <a:cs typeface="Calibri"/>
                <a:sym typeface="Calibri"/>
              </a:rPr>
              <a:t>(Collins et al., 2014; Van Laarhoven et al., 2018)</a:t>
            </a:r>
            <a:endParaRPr/>
          </a:p>
          <a:p>
            <a:pPr indent="-228600" lvl="1" marL="800100" marR="0" rtl="0" algn="l">
              <a:spcBef>
                <a:spcPts val="0"/>
              </a:spcBef>
              <a:spcAft>
                <a:spcPts val="0"/>
              </a:spcAft>
              <a:buClr>
                <a:schemeClr val="dk1"/>
              </a:buClr>
              <a:buSzPts val="1800"/>
              <a:buFont typeface="Courier New"/>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18" name="Google Shape;318;p4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19" name="Google Shape;319;p45"/>
          <p:cNvPicPr preferRelativeResize="0"/>
          <p:nvPr/>
        </p:nvPicPr>
        <p:blipFill rotWithShape="1">
          <a:blip r:embed="rId3">
            <a:alphaModFix/>
          </a:blip>
          <a:srcRect b="0" l="0" r="0" t="0"/>
          <a:stretch/>
        </p:blipFill>
        <p:spPr>
          <a:xfrm>
            <a:off x="-87166" y="-114300"/>
            <a:ext cx="6858000" cy="5143500"/>
          </a:xfrm>
          <a:prstGeom prst="rect">
            <a:avLst/>
          </a:prstGeom>
          <a:noFill/>
          <a:ln>
            <a:noFill/>
          </a:ln>
        </p:spPr>
      </p:pic>
      <p:pic>
        <p:nvPicPr>
          <p:cNvPr id="320" name="Google Shape;320;p45"/>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21" name="Google Shape;321;p45"/>
          <p:cNvSpPr txBox="1"/>
          <p:nvPr/>
        </p:nvSpPr>
        <p:spPr>
          <a:xfrm>
            <a:off x="952500" y="924290"/>
            <a:ext cx="7239000" cy="32085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chemeClr val="dk1"/>
                </a:solidFill>
                <a:latin typeface="Calibri"/>
                <a:ea typeface="Calibri"/>
                <a:cs typeface="Calibri"/>
                <a:sym typeface="Calibri"/>
              </a:rPr>
              <a:t>Meta-Analysis Results of Video Prompting for Individuals with ID Performing Daily Living Skills</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a:p>
            <a:pPr indent="0" lvl="0" marL="0" marR="0" rtl="0" algn="l">
              <a:spcBef>
                <a:spcPts val="0"/>
              </a:spcBef>
              <a:spcAft>
                <a:spcPts val="0"/>
              </a:spcAft>
              <a:buNone/>
            </a:pPr>
            <a:r>
              <a:rPr lang="en" sz="2800">
                <a:solidFill>
                  <a:schemeClr val="dk1"/>
                </a:solidFill>
                <a:latin typeface="Calibri"/>
                <a:ea typeface="Calibri"/>
                <a:cs typeface="Calibri"/>
                <a:sym typeface="Calibri"/>
              </a:rPr>
              <a:t>Medium/large effect size gains: </a:t>
            </a:r>
            <a:endParaRPr/>
          </a:p>
          <a:p>
            <a:pPr indent="-457200" lvl="1" marL="914400" marR="0" rtl="0" algn="l">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PND 90%</a:t>
            </a:r>
            <a:endParaRPr/>
          </a:p>
          <a:p>
            <a:pPr indent="-457200" lvl="1" marL="914400" marR="0" rtl="0" algn="l">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PEM 96%</a:t>
            </a:r>
            <a:endParaRPr/>
          </a:p>
          <a:p>
            <a:pPr indent="-457200" lvl="1" marL="914400" marR="0" rtl="0" algn="l">
              <a:spcBef>
                <a:spcPts val="0"/>
              </a:spcBef>
              <a:spcAft>
                <a:spcPts val="0"/>
              </a:spcAft>
              <a:buClr>
                <a:schemeClr val="dk1"/>
              </a:buClr>
              <a:buSzPts val="2800"/>
              <a:buFont typeface="Arial"/>
              <a:buChar char="•"/>
            </a:pPr>
            <a:r>
              <a:rPr b="0" i="0" lang="en" sz="2800" u="none" cap="none" strike="noStrike">
                <a:solidFill>
                  <a:schemeClr val="dk1"/>
                </a:solidFill>
                <a:latin typeface="Calibri"/>
                <a:ea typeface="Calibri"/>
                <a:cs typeface="Calibri"/>
                <a:sym typeface="Calibri"/>
              </a:rPr>
              <a:t>Tau-U 0.90</a:t>
            </a:r>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51" name="Google Shape;151;p2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152" name="Google Shape;152;p28"/>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53" name="Google Shape;153;p28"/>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54" name="Google Shape;154;p28"/>
          <p:cNvSpPr txBox="1"/>
          <p:nvPr/>
        </p:nvSpPr>
        <p:spPr>
          <a:xfrm>
            <a:off x="381000" y="1314450"/>
            <a:ext cx="8458200" cy="21929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chemeClr val="dk1"/>
                </a:solidFill>
                <a:latin typeface="Calibri"/>
                <a:ea typeface="Calibri"/>
                <a:cs typeface="Calibri"/>
                <a:sym typeface="Calibri"/>
              </a:rPr>
              <a:t>Agenda</a:t>
            </a:r>
            <a:endParaRPr/>
          </a:p>
          <a:p>
            <a:pPr indent="-571500" lvl="0" marL="571500" marR="0" rtl="0" algn="l">
              <a:spcBef>
                <a:spcPts val="0"/>
              </a:spcBef>
              <a:spcAft>
                <a:spcPts val="0"/>
              </a:spcAft>
              <a:buClr>
                <a:schemeClr val="dk1"/>
              </a:buClr>
              <a:buSzPts val="2800"/>
              <a:buFont typeface="Arial"/>
              <a:buChar char="•"/>
            </a:pPr>
            <a:r>
              <a:rPr b="1" i="0" lang="en" sz="2800" u="none" cap="none" strike="noStrike">
                <a:solidFill>
                  <a:schemeClr val="dk1"/>
                </a:solidFill>
                <a:latin typeface="Calibri"/>
                <a:ea typeface="Calibri"/>
                <a:cs typeface="Calibri"/>
                <a:sym typeface="Calibri"/>
              </a:rPr>
              <a:t>Introduction &amp; Brief Overview of ClemsonLIFE</a:t>
            </a:r>
            <a:endParaRPr/>
          </a:p>
          <a:p>
            <a:pPr indent="-393700" lvl="0" marL="571500" marR="0" rtl="0" algn="l">
              <a:spcBef>
                <a:spcPts val="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800"/>
              <a:buFont typeface="Arial"/>
              <a:buChar char="•"/>
            </a:pPr>
            <a:r>
              <a:rPr b="1" i="0" lang="en" sz="2800" u="none" cap="none" strike="noStrike">
                <a:solidFill>
                  <a:schemeClr val="dk1"/>
                </a:solidFill>
                <a:latin typeface="Calibri"/>
                <a:ea typeface="Calibri"/>
                <a:cs typeface="Calibri"/>
                <a:sym typeface="Calibri"/>
              </a:rPr>
              <a:t>Overview of Video Prompting</a:t>
            </a:r>
            <a:endParaRPr/>
          </a:p>
          <a:p>
            <a:pPr indent="-393700" lvl="0" marL="571500" marR="0" rtl="0" algn="l">
              <a:spcBef>
                <a:spcPts val="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571500" lvl="0" marL="571500" marR="0" rtl="0" algn="l">
              <a:spcBef>
                <a:spcPts val="0"/>
              </a:spcBef>
              <a:spcAft>
                <a:spcPts val="0"/>
              </a:spcAft>
              <a:buClr>
                <a:schemeClr val="dk1"/>
              </a:buClr>
              <a:buSzPts val="2800"/>
              <a:buFont typeface="Arial"/>
              <a:buChar char="•"/>
            </a:pPr>
            <a:r>
              <a:rPr b="1" i="0" lang="en" sz="2800" u="none" cap="none" strike="noStrike">
                <a:solidFill>
                  <a:schemeClr val="dk1"/>
                </a:solidFill>
                <a:latin typeface="Calibri"/>
                <a:ea typeface="Calibri"/>
                <a:cs typeface="Calibri"/>
                <a:sym typeface="Calibri"/>
              </a:rPr>
              <a:t>Task Analysis App Demonstration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27" name="Google Shape;327;p4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28" name="Google Shape;328;p46"/>
          <p:cNvPicPr preferRelativeResize="0"/>
          <p:nvPr/>
        </p:nvPicPr>
        <p:blipFill rotWithShape="1">
          <a:blip r:embed="rId3">
            <a:alphaModFix/>
          </a:blip>
          <a:srcRect b="0" l="0" r="0" t="0"/>
          <a:stretch/>
        </p:blipFill>
        <p:spPr>
          <a:xfrm>
            <a:off x="-87166" y="-114300"/>
            <a:ext cx="6858000" cy="5143500"/>
          </a:xfrm>
          <a:prstGeom prst="rect">
            <a:avLst/>
          </a:prstGeom>
          <a:noFill/>
          <a:ln>
            <a:noFill/>
          </a:ln>
        </p:spPr>
      </p:pic>
      <p:pic>
        <p:nvPicPr>
          <p:cNvPr id="329" name="Google Shape;329;p46"/>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30" name="Google Shape;330;p46"/>
          <p:cNvSpPr txBox="1"/>
          <p:nvPr/>
        </p:nvSpPr>
        <p:spPr>
          <a:xfrm>
            <a:off x="342900" y="846136"/>
            <a:ext cx="8458200" cy="4385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chemeClr val="dk1"/>
                </a:solidFill>
                <a:latin typeface="Calibri"/>
                <a:ea typeface="Calibri"/>
                <a:cs typeface="Calibri"/>
                <a:sym typeface="Calibri"/>
              </a:rPr>
              <a:t>Level of Intellectual Disability </a:t>
            </a:r>
            <a:r>
              <a:rPr lang="en" sz="3200">
                <a:solidFill>
                  <a:schemeClr val="dk1"/>
                </a:solidFill>
                <a:latin typeface="Calibri"/>
                <a:ea typeface="Calibri"/>
                <a:cs typeface="Calibri"/>
                <a:sym typeface="Calibri"/>
              </a:rPr>
              <a:t>&amp; </a:t>
            </a:r>
            <a:r>
              <a:rPr b="1" lang="en" sz="3200">
                <a:solidFill>
                  <a:schemeClr val="dk1"/>
                </a:solidFill>
                <a:latin typeface="Calibri"/>
                <a:ea typeface="Calibri"/>
                <a:cs typeface="Calibri"/>
                <a:sym typeface="Calibri"/>
              </a:rPr>
              <a:t>Prompt Type</a:t>
            </a:r>
            <a:endParaRPr/>
          </a:p>
        </p:txBody>
      </p:sp>
      <p:sp>
        <p:nvSpPr>
          <p:cNvPr id="331" name="Google Shape;331;p46"/>
          <p:cNvSpPr txBox="1"/>
          <p:nvPr/>
        </p:nvSpPr>
        <p:spPr>
          <a:xfrm>
            <a:off x="6297920" y="2055485"/>
            <a:ext cx="2005998" cy="11772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400">
                <a:solidFill>
                  <a:schemeClr val="dk1"/>
                </a:solidFill>
                <a:latin typeface="Calibri"/>
                <a:ea typeface="Calibri"/>
                <a:cs typeface="Calibri"/>
                <a:sym typeface="Calibri"/>
              </a:rPr>
              <a:t>49% mild </a:t>
            </a:r>
            <a:endParaRPr/>
          </a:p>
          <a:p>
            <a:pPr indent="0" lvl="0" marL="0" marR="0" rtl="0" algn="ctr">
              <a:spcBef>
                <a:spcPts val="0"/>
              </a:spcBef>
              <a:spcAft>
                <a:spcPts val="0"/>
              </a:spcAft>
              <a:buNone/>
            </a:pPr>
            <a:r>
              <a:rPr lang="en" sz="2400">
                <a:solidFill>
                  <a:schemeClr val="dk1"/>
                </a:solidFill>
                <a:latin typeface="Calibri"/>
                <a:ea typeface="Calibri"/>
                <a:cs typeface="Calibri"/>
                <a:sym typeface="Calibri"/>
              </a:rPr>
              <a:t>37% moderate</a:t>
            </a:r>
            <a:endParaRPr/>
          </a:p>
          <a:p>
            <a:pPr indent="0" lvl="0" marL="0" marR="0" rtl="0" algn="ctr">
              <a:spcBef>
                <a:spcPts val="0"/>
              </a:spcBef>
              <a:spcAft>
                <a:spcPts val="0"/>
              </a:spcAft>
              <a:buNone/>
            </a:pPr>
            <a:r>
              <a:rPr lang="en" sz="2400">
                <a:solidFill>
                  <a:schemeClr val="dk1"/>
                </a:solidFill>
                <a:latin typeface="Calibri"/>
                <a:ea typeface="Calibri"/>
                <a:cs typeface="Calibri"/>
                <a:sym typeface="Calibri"/>
              </a:rPr>
              <a:t>8% severe</a:t>
            </a:r>
            <a:endParaRPr/>
          </a:p>
          <a:p>
            <a:pPr indent="0" lvl="0" marL="0" marR="0" rtl="0" algn="ctr">
              <a:spcBef>
                <a:spcPts val="0"/>
              </a:spcBef>
              <a:spcAft>
                <a:spcPts val="0"/>
              </a:spcAft>
              <a:buNone/>
            </a:pPr>
            <a:r>
              <a:rPr lang="en" sz="2400">
                <a:solidFill>
                  <a:schemeClr val="dk1"/>
                </a:solidFill>
                <a:latin typeface="Calibri"/>
                <a:ea typeface="Calibri"/>
                <a:cs typeface="Calibri"/>
                <a:sym typeface="Calibri"/>
              </a:rPr>
              <a:t>6% profound</a:t>
            </a:r>
            <a:endParaRPr/>
          </a:p>
        </p:txBody>
      </p:sp>
      <p:pic>
        <p:nvPicPr>
          <p:cNvPr id="332" name="Google Shape;332;p46"/>
          <p:cNvPicPr preferRelativeResize="0"/>
          <p:nvPr/>
        </p:nvPicPr>
        <p:blipFill rotWithShape="1">
          <a:blip r:embed="rId5">
            <a:alphaModFix/>
          </a:blip>
          <a:srcRect b="0" l="0" r="0" t="0"/>
          <a:stretch/>
        </p:blipFill>
        <p:spPr>
          <a:xfrm>
            <a:off x="840082" y="1847604"/>
            <a:ext cx="7618117" cy="27815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38" name="Google Shape;338;p4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39" name="Google Shape;339;p47"/>
          <p:cNvPicPr preferRelativeResize="0"/>
          <p:nvPr/>
        </p:nvPicPr>
        <p:blipFill rotWithShape="1">
          <a:blip r:embed="rId3">
            <a:alphaModFix/>
          </a:blip>
          <a:srcRect b="0" l="0" r="0" t="0"/>
          <a:stretch/>
        </p:blipFill>
        <p:spPr>
          <a:xfrm>
            <a:off x="0" y="-7374"/>
            <a:ext cx="6858000" cy="5143500"/>
          </a:xfrm>
          <a:prstGeom prst="rect">
            <a:avLst/>
          </a:prstGeom>
          <a:noFill/>
          <a:ln>
            <a:noFill/>
          </a:ln>
        </p:spPr>
      </p:pic>
      <p:pic>
        <p:nvPicPr>
          <p:cNvPr id="340" name="Google Shape;340;p47"/>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41" name="Google Shape;341;p47"/>
          <p:cNvSpPr txBox="1"/>
          <p:nvPr/>
        </p:nvSpPr>
        <p:spPr>
          <a:xfrm>
            <a:off x="342900" y="914400"/>
            <a:ext cx="8458200" cy="126957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chemeClr val="dk1"/>
                </a:solidFill>
                <a:latin typeface="Calibri"/>
                <a:ea typeface="Calibri"/>
                <a:cs typeface="Calibri"/>
                <a:sym typeface="Calibri"/>
              </a:rPr>
              <a:t>Screen Size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Larger screen sizes were more effective, but smaller screen sizes were used more often.</a:t>
            </a:r>
            <a:endParaRPr/>
          </a:p>
        </p:txBody>
      </p:sp>
      <p:pic>
        <p:nvPicPr>
          <p:cNvPr id="342" name="Google Shape;342;p47"/>
          <p:cNvPicPr preferRelativeResize="0"/>
          <p:nvPr/>
        </p:nvPicPr>
        <p:blipFill rotWithShape="1">
          <a:blip r:embed="rId5">
            <a:alphaModFix/>
          </a:blip>
          <a:srcRect b="0" l="0" r="0" t="0"/>
          <a:stretch/>
        </p:blipFill>
        <p:spPr>
          <a:xfrm>
            <a:off x="457200" y="2207188"/>
            <a:ext cx="8229600" cy="25934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48" name="Google Shape;348;p48"/>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49" name="Google Shape;349;p48"/>
          <p:cNvPicPr preferRelativeResize="0"/>
          <p:nvPr/>
        </p:nvPicPr>
        <p:blipFill rotWithShape="1">
          <a:blip r:embed="rId3">
            <a:alphaModFix/>
          </a:blip>
          <a:srcRect b="0" l="0" r="0" t="0"/>
          <a:stretch/>
        </p:blipFill>
        <p:spPr>
          <a:xfrm>
            <a:off x="0" y="-7374"/>
            <a:ext cx="6858000" cy="5143500"/>
          </a:xfrm>
          <a:prstGeom prst="rect">
            <a:avLst/>
          </a:prstGeom>
          <a:noFill/>
          <a:ln>
            <a:noFill/>
          </a:ln>
        </p:spPr>
      </p:pic>
      <p:pic>
        <p:nvPicPr>
          <p:cNvPr id="350" name="Google Shape;350;p48"/>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51" name="Google Shape;351;p48"/>
          <p:cNvSpPr txBox="1"/>
          <p:nvPr/>
        </p:nvSpPr>
        <p:spPr>
          <a:xfrm>
            <a:off x="342900" y="914400"/>
            <a:ext cx="8458200" cy="992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chemeClr val="dk1"/>
                </a:solidFill>
                <a:latin typeface="Calibri"/>
                <a:ea typeface="Calibri"/>
                <a:cs typeface="Calibri"/>
                <a:sym typeface="Calibri"/>
              </a:rPr>
              <a:t>Task Repetition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Allow students to use the same video prompts repeatedly.</a:t>
            </a:r>
            <a:endParaRPr/>
          </a:p>
        </p:txBody>
      </p:sp>
      <p:pic>
        <p:nvPicPr>
          <p:cNvPr id="352" name="Google Shape;352;p48"/>
          <p:cNvPicPr preferRelativeResize="0"/>
          <p:nvPr/>
        </p:nvPicPr>
        <p:blipFill rotWithShape="1">
          <a:blip r:embed="rId5">
            <a:alphaModFix/>
          </a:blip>
          <a:srcRect b="0" l="0" r="0" t="0"/>
          <a:stretch/>
        </p:blipFill>
        <p:spPr>
          <a:xfrm>
            <a:off x="533400" y="2026674"/>
            <a:ext cx="7924800" cy="2773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358" name="Google Shape;358;p49"/>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359" name="Google Shape;359;p49"/>
          <p:cNvPicPr preferRelativeResize="0"/>
          <p:nvPr/>
        </p:nvPicPr>
        <p:blipFill rotWithShape="1">
          <a:blip r:embed="rId3">
            <a:alphaModFix/>
          </a:blip>
          <a:srcRect b="0" l="0" r="0" t="0"/>
          <a:stretch/>
        </p:blipFill>
        <p:spPr>
          <a:xfrm>
            <a:off x="0" y="-7374"/>
            <a:ext cx="6858000" cy="5143500"/>
          </a:xfrm>
          <a:prstGeom prst="rect">
            <a:avLst/>
          </a:prstGeom>
          <a:noFill/>
          <a:ln>
            <a:noFill/>
          </a:ln>
        </p:spPr>
      </p:pic>
      <p:pic>
        <p:nvPicPr>
          <p:cNvPr id="360" name="Google Shape;360;p49"/>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361" name="Google Shape;361;p49"/>
          <p:cNvSpPr txBox="1"/>
          <p:nvPr/>
        </p:nvSpPr>
        <p:spPr>
          <a:xfrm>
            <a:off x="130469" y="914400"/>
            <a:ext cx="9013531" cy="992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chemeClr val="dk1"/>
                </a:solidFill>
                <a:latin typeface="Calibri"/>
                <a:ea typeface="Calibri"/>
                <a:cs typeface="Calibri"/>
                <a:sym typeface="Calibri"/>
              </a:rPr>
              <a:t>Complexity of Steps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Use short, simple sentences but provide all the necessary information.</a:t>
            </a:r>
            <a:endParaRPr/>
          </a:p>
        </p:txBody>
      </p:sp>
      <p:pic>
        <p:nvPicPr>
          <p:cNvPr id="362" name="Google Shape;362;p49"/>
          <p:cNvPicPr preferRelativeResize="0"/>
          <p:nvPr/>
        </p:nvPicPr>
        <p:blipFill rotWithShape="1">
          <a:blip r:embed="rId5">
            <a:alphaModFix/>
          </a:blip>
          <a:srcRect b="0" l="0" r="0" t="0"/>
          <a:stretch/>
        </p:blipFill>
        <p:spPr>
          <a:xfrm>
            <a:off x="457200" y="1927506"/>
            <a:ext cx="8153400" cy="28730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8" name="Shape 368"/>
        <p:cNvGrpSpPr/>
        <p:nvPr/>
      </p:nvGrpSpPr>
      <p:grpSpPr>
        <a:xfrm>
          <a:off x="0" y="0"/>
          <a:ext cx="0" cy="0"/>
          <a:chOff x="0" y="0"/>
          <a:chExt cx="0" cy="0"/>
        </a:xfrm>
      </p:grpSpPr>
      <p:sp>
        <p:nvSpPr>
          <p:cNvPr id="369" name="Google Shape;369;p50"/>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50"/>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50"/>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50"/>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Task Analysis LIFE App</a:t>
            </a:r>
            <a:endParaRPr/>
          </a:p>
        </p:txBody>
      </p:sp>
      <p:pic>
        <p:nvPicPr>
          <p:cNvPr id="373" name="Google Shape;373;p50"/>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374" name="Google Shape;374;p50"/>
          <p:cNvSpPr txBox="1"/>
          <p:nvPr/>
        </p:nvSpPr>
        <p:spPr>
          <a:xfrm>
            <a:off x="152400" y="959350"/>
            <a:ext cx="5570599" cy="6232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800">
                <a:solidFill>
                  <a:schemeClr val="lt1"/>
                </a:solidFill>
                <a:latin typeface="Calibri"/>
                <a:ea typeface="Calibri"/>
                <a:cs typeface="Calibri"/>
                <a:sym typeface="Calibri"/>
              </a:rPr>
              <a:t>Navigating the App </a:t>
            </a:r>
            <a:endParaRPr sz="4800">
              <a:solidFill>
                <a:schemeClr val="lt1"/>
              </a:solidFill>
              <a:latin typeface="Calibri"/>
              <a:ea typeface="Calibri"/>
              <a:cs typeface="Calibri"/>
              <a:sym typeface="Calibri"/>
            </a:endParaRPr>
          </a:p>
        </p:txBody>
      </p:sp>
      <p:pic>
        <p:nvPicPr>
          <p:cNvPr id="375" name="Google Shape;375;p50"/>
          <p:cNvPicPr preferRelativeResize="0"/>
          <p:nvPr>
            <p:ph idx="1" type="body"/>
          </p:nvPr>
        </p:nvPicPr>
        <p:blipFill rotWithShape="1">
          <a:blip r:embed="rId4">
            <a:alphaModFix/>
          </a:blip>
          <a:srcRect b="0" l="0" r="0" t="0"/>
          <a:stretch/>
        </p:blipFill>
        <p:spPr>
          <a:xfrm>
            <a:off x="509148" y="1565672"/>
            <a:ext cx="3028950" cy="3028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1" name="Shape 381"/>
        <p:cNvGrpSpPr/>
        <p:nvPr/>
      </p:nvGrpSpPr>
      <p:grpSpPr>
        <a:xfrm>
          <a:off x="0" y="0"/>
          <a:ext cx="0" cy="0"/>
          <a:chOff x="0" y="0"/>
          <a:chExt cx="0" cy="0"/>
        </a:xfrm>
      </p:grpSpPr>
      <p:sp>
        <p:nvSpPr>
          <p:cNvPr id="382" name="Google Shape;382;p51"/>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51"/>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51"/>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51"/>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All Tasks</a:t>
            </a:r>
            <a:endParaRPr/>
          </a:p>
        </p:txBody>
      </p:sp>
      <p:pic>
        <p:nvPicPr>
          <p:cNvPr id="386" name="Google Shape;386;p51"/>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descr="A picture containing drawing&#10;&#10;Description automatically generated" id="387" name="Google Shape;387;p51"/>
          <p:cNvPicPr preferRelativeResize="0"/>
          <p:nvPr/>
        </p:nvPicPr>
        <p:blipFill rotWithShape="1">
          <a:blip r:embed="rId4">
            <a:alphaModFix/>
          </a:blip>
          <a:srcRect b="0" l="0" r="0" t="0"/>
          <a:stretch/>
        </p:blipFill>
        <p:spPr>
          <a:xfrm>
            <a:off x="833828" y="514350"/>
            <a:ext cx="2294636" cy="4072980"/>
          </a:xfrm>
          <a:prstGeom prst="rect">
            <a:avLst/>
          </a:prstGeom>
          <a:noFill/>
          <a:ln>
            <a:noFill/>
          </a:ln>
        </p:spPr>
      </p:pic>
      <p:sp>
        <p:nvSpPr>
          <p:cNvPr id="388" name="Google Shape;388;p51"/>
          <p:cNvSpPr/>
          <p:nvPr/>
        </p:nvSpPr>
        <p:spPr>
          <a:xfrm rot="2361106">
            <a:off x="2717415" y="3432426"/>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51"/>
          <p:cNvSpPr txBox="1"/>
          <p:nvPr/>
        </p:nvSpPr>
        <p:spPr>
          <a:xfrm>
            <a:off x="5792936" y="1178060"/>
            <a:ext cx="3351063" cy="2745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Users can go to a list of all the tasks by tapping the “All Tasks” tab at the bottom of the screen.</a:t>
            </a:r>
            <a:endParaRPr/>
          </a:p>
          <a:p>
            <a:pPr indent="-228600" lvl="0" marL="342900" marR="0" rtl="0" algn="l">
              <a:spcBef>
                <a:spcPts val="36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5" name="Shape 395"/>
        <p:cNvGrpSpPr/>
        <p:nvPr/>
      </p:nvGrpSpPr>
      <p:grpSpPr>
        <a:xfrm>
          <a:off x="0" y="0"/>
          <a:ext cx="0" cy="0"/>
          <a:chOff x="0" y="0"/>
          <a:chExt cx="0" cy="0"/>
        </a:xfrm>
      </p:grpSpPr>
      <p:sp>
        <p:nvSpPr>
          <p:cNvPr id="396" name="Google Shape;396;p52"/>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52"/>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52"/>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52"/>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Task Features</a:t>
            </a:r>
            <a:endParaRPr/>
          </a:p>
        </p:txBody>
      </p:sp>
      <p:pic>
        <p:nvPicPr>
          <p:cNvPr id="400" name="Google Shape;400;p52"/>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descr="A picture containing drawing&#10;&#10;Description automatically generated" id="401" name="Google Shape;401;p52"/>
          <p:cNvPicPr preferRelativeResize="0"/>
          <p:nvPr>
            <p:ph idx="1" type="body"/>
          </p:nvPr>
        </p:nvPicPr>
        <p:blipFill rotWithShape="1">
          <a:blip r:embed="rId4">
            <a:alphaModFix/>
          </a:blip>
          <a:srcRect b="0" l="0" r="0" t="0"/>
          <a:stretch/>
        </p:blipFill>
        <p:spPr>
          <a:xfrm>
            <a:off x="833828" y="514350"/>
            <a:ext cx="3059515" cy="4072980"/>
          </a:xfrm>
          <a:prstGeom prst="rect">
            <a:avLst/>
          </a:prstGeom>
          <a:noFill/>
          <a:ln>
            <a:noFill/>
          </a:ln>
        </p:spPr>
      </p:pic>
      <p:sp>
        <p:nvSpPr>
          <p:cNvPr id="402" name="Google Shape;402;p52"/>
          <p:cNvSpPr txBox="1"/>
          <p:nvPr/>
        </p:nvSpPr>
        <p:spPr>
          <a:xfrm>
            <a:off x="5792936" y="1178060"/>
            <a:ext cx="3351063" cy="2745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You can:</a:t>
            </a:r>
            <a:endParaRPr/>
          </a:p>
          <a:p>
            <a:pPr indent="0" lvl="0" marL="0" marR="0" rtl="0" algn="l">
              <a:spcBef>
                <a:spcPts val="360"/>
              </a:spcBef>
              <a:spcAft>
                <a:spcPts val="0"/>
              </a:spcAft>
              <a:buClr>
                <a:schemeClr val="dk1"/>
              </a:buClr>
              <a:buSzPts val="1800"/>
              <a:buFont typeface="Arial"/>
              <a:buNone/>
            </a:pPr>
            <a:r>
              <a:rPr lang="en" sz="1800">
                <a:solidFill>
                  <a:schemeClr val="dk1"/>
                </a:solidFill>
                <a:latin typeface="Calibri"/>
                <a:ea typeface="Calibri"/>
                <a:cs typeface="Calibri"/>
                <a:sym typeface="Calibri"/>
              </a:rPr>
              <a:t>Save tasks in different categories.</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1" marL="40005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Use Location Settings to automatically access tasks in preset locations.</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2" marL="80010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Change the category names or icons in edit.</a:t>
            </a:r>
            <a:endParaRPr/>
          </a:p>
          <a:p>
            <a:pPr indent="-228600" lvl="0" marL="342900" marR="0" rtl="0" algn="l">
              <a:spcBef>
                <a:spcPts val="36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8" name="Shape 408"/>
        <p:cNvGrpSpPr/>
        <p:nvPr/>
      </p:nvGrpSpPr>
      <p:grpSpPr>
        <a:xfrm>
          <a:off x="0" y="0"/>
          <a:ext cx="0" cy="0"/>
          <a:chOff x="0" y="0"/>
          <a:chExt cx="0" cy="0"/>
        </a:xfrm>
      </p:grpSpPr>
      <p:sp>
        <p:nvSpPr>
          <p:cNvPr id="409" name="Google Shape;409;p53"/>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53"/>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53"/>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53"/>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Task Features:</a:t>
            </a:r>
            <a:br>
              <a:rPr b="1" lang="en" sz="3700">
                <a:solidFill>
                  <a:schemeClr val="dk1"/>
                </a:solidFill>
              </a:rPr>
            </a:br>
            <a:r>
              <a:rPr b="1" lang="en" sz="3700">
                <a:solidFill>
                  <a:schemeClr val="dk1"/>
                </a:solidFill>
              </a:rPr>
              <a:t>Setting Locations</a:t>
            </a:r>
            <a:endParaRPr/>
          </a:p>
        </p:txBody>
      </p:sp>
      <p:pic>
        <p:nvPicPr>
          <p:cNvPr id="413" name="Google Shape;413;p53"/>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414" name="Google Shape;414;p53"/>
          <p:cNvSpPr txBox="1"/>
          <p:nvPr>
            <p:ph idx="1" type="body"/>
          </p:nvPr>
        </p:nvSpPr>
        <p:spPr>
          <a:xfrm>
            <a:off x="457200" y="1200150"/>
            <a:ext cx="5257800" cy="3394472"/>
          </a:xfrm>
          <a:prstGeom prst="rect">
            <a:avLst/>
          </a:prstGeom>
          <a:noFill/>
          <a:ln>
            <a:noFill/>
          </a:ln>
        </p:spPr>
        <p:txBody>
          <a:bodyPr anchorCtr="0" anchor="t" bIns="45700" lIns="91425" spcFirstLastPara="1" rIns="91425" wrap="square" tIns="45700">
            <a:noAutofit/>
          </a:bodyPr>
          <a:lstStyle/>
          <a:p>
            <a:pPr indent="-285750" lvl="1" marL="742950" rtl="0" algn="l">
              <a:lnSpc>
                <a:spcPct val="90000"/>
              </a:lnSpc>
              <a:spcBef>
                <a:spcPts val="0"/>
              </a:spcBef>
              <a:spcAft>
                <a:spcPts val="0"/>
              </a:spcAft>
              <a:buClr>
                <a:schemeClr val="lt1"/>
              </a:buClr>
              <a:buSzPts val="2590"/>
              <a:buChar char="–"/>
            </a:pPr>
            <a:r>
              <a:rPr lang="en" sz="2590"/>
              <a:t>Home</a:t>
            </a:r>
            <a:endParaRPr/>
          </a:p>
          <a:p>
            <a:pPr indent="-228600" lvl="2" marL="1143000" rtl="0" algn="l">
              <a:lnSpc>
                <a:spcPct val="90000"/>
              </a:lnSpc>
              <a:spcBef>
                <a:spcPts val="444"/>
              </a:spcBef>
              <a:spcAft>
                <a:spcPts val="0"/>
              </a:spcAft>
              <a:buClr>
                <a:schemeClr val="lt1"/>
              </a:buClr>
              <a:buSzPts val="2220"/>
              <a:buChar char="•"/>
            </a:pPr>
            <a:r>
              <a:rPr lang="en" sz="2220"/>
              <a:t>Brush Teeth</a:t>
            </a:r>
            <a:endParaRPr/>
          </a:p>
          <a:p>
            <a:pPr indent="-228600" lvl="2" marL="1143000" rtl="0" algn="l">
              <a:lnSpc>
                <a:spcPct val="90000"/>
              </a:lnSpc>
              <a:spcBef>
                <a:spcPts val="444"/>
              </a:spcBef>
              <a:spcAft>
                <a:spcPts val="0"/>
              </a:spcAft>
              <a:buClr>
                <a:schemeClr val="lt1"/>
              </a:buClr>
              <a:buSzPts val="2220"/>
              <a:buChar char="•"/>
            </a:pPr>
            <a:r>
              <a:rPr lang="en" sz="2220"/>
              <a:t>Make Bed</a:t>
            </a:r>
            <a:endParaRPr/>
          </a:p>
          <a:p>
            <a:pPr indent="-175767" lvl="2" marL="1143000" rtl="0" algn="l">
              <a:lnSpc>
                <a:spcPct val="90000"/>
              </a:lnSpc>
              <a:spcBef>
                <a:spcPts val="166"/>
              </a:spcBef>
              <a:spcAft>
                <a:spcPts val="0"/>
              </a:spcAft>
              <a:buClr>
                <a:schemeClr val="lt1"/>
              </a:buClr>
              <a:buSzPts val="832"/>
              <a:buNone/>
            </a:pPr>
            <a:r>
              <a:t/>
            </a:r>
            <a:endParaRPr sz="832"/>
          </a:p>
          <a:p>
            <a:pPr indent="-285750" lvl="1" marL="742950" rtl="0" algn="l">
              <a:lnSpc>
                <a:spcPct val="90000"/>
              </a:lnSpc>
              <a:spcBef>
                <a:spcPts val="518"/>
              </a:spcBef>
              <a:spcAft>
                <a:spcPts val="0"/>
              </a:spcAft>
              <a:buClr>
                <a:schemeClr val="lt1"/>
              </a:buClr>
              <a:buSzPts val="2590"/>
              <a:buChar char="–"/>
            </a:pPr>
            <a:r>
              <a:rPr lang="en" sz="2590"/>
              <a:t>Work</a:t>
            </a:r>
            <a:endParaRPr/>
          </a:p>
          <a:p>
            <a:pPr indent="-228600" lvl="2" marL="1143000" rtl="0" algn="l">
              <a:lnSpc>
                <a:spcPct val="90000"/>
              </a:lnSpc>
              <a:spcBef>
                <a:spcPts val="444"/>
              </a:spcBef>
              <a:spcAft>
                <a:spcPts val="0"/>
              </a:spcAft>
              <a:buClr>
                <a:schemeClr val="lt1"/>
              </a:buClr>
              <a:buSzPts val="2220"/>
              <a:buChar char="•"/>
            </a:pPr>
            <a:r>
              <a:rPr lang="en" sz="2220"/>
              <a:t>Folding Napkins</a:t>
            </a:r>
            <a:endParaRPr/>
          </a:p>
          <a:p>
            <a:pPr indent="-228600" lvl="2" marL="1143000" rtl="0" algn="l">
              <a:lnSpc>
                <a:spcPct val="90000"/>
              </a:lnSpc>
              <a:spcBef>
                <a:spcPts val="444"/>
              </a:spcBef>
              <a:spcAft>
                <a:spcPts val="0"/>
              </a:spcAft>
              <a:buClr>
                <a:schemeClr val="lt1"/>
              </a:buClr>
              <a:buSzPts val="2220"/>
              <a:buChar char="•"/>
            </a:pPr>
            <a:r>
              <a:rPr lang="en" sz="2220"/>
              <a:t>Restocking coffee supplies</a:t>
            </a:r>
            <a:endParaRPr/>
          </a:p>
          <a:p>
            <a:pPr indent="-228600" lvl="2" marL="1143000" rtl="0" algn="l">
              <a:lnSpc>
                <a:spcPct val="90000"/>
              </a:lnSpc>
              <a:spcBef>
                <a:spcPts val="444"/>
              </a:spcBef>
              <a:spcAft>
                <a:spcPts val="0"/>
              </a:spcAft>
              <a:buClr>
                <a:schemeClr val="lt1"/>
              </a:buClr>
              <a:buSzPts val="2220"/>
              <a:buChar char="•"/>
            </a:pPr>
            <a:r>
              <a:rPr lang="en" sz="2220"/>
              <a:t>Making copies</a:t>
            </a:r>
            <a:endParaRPr/>
          </a:p>
          <a:p>
            <a:pPr indent="-181610" lvl="2" marL="1143000" rtl="0" algn="l">
              <a:lnSpc>
                <a:spcPct val="90000"/>
              </a:lnSpc>
              <a:spcBef>
                <a:spcPts val="148"/>
              </a:spcBef>
              <a:spcAft>
                <a:spcPts val="0"/>
              </a:spcAft>
              <a:buClr>
                <a:schemeClr val="lt1"/>
              </a:buClr>
              <a:buSzPts val="740"/>
              <a:buNone/>
            </a:pPr>
            <a:r>
              <a:t/>
            </a:r>
            <a:endParaRPr sz="740"/>
          </a:p>
          <a:p>
            <a:pPr indent="-285750" lvl="1" marL="742950" rtl="0" algn="l">
              <a:lnSpc>
                <a:spcPct val="90000"/>
              </a:lnSpc>
              <a:spcBef>
                <a:spcPts val="518"/>
              </a:spcBef>
              <a:spcAft>
                <a:spcPts val="0"/>
              </a:spcAft>
              <a:buClr>
                <a:schemeClr val="lt1"/>
              </a:buClr>
              <a:buSzPts val="2590"/>
              <a:buChar char="–"/>
            </a:pPr>
            <a:r>
              <a:rPr lang="en" sz="2590"/>
              <a:t>School</a:t>
            </a:r>
            <a:endParaRPr/>
          </a:p>
          <a:p>
            <a:pPr indent="-228600" lvl="2" marL="1143000" rtl="0" algn="l">
              <a:lnSpc>
                <a:spcPct val="90000"/>
              </a:lnSpc>
              <a:spcBef>
                <a:spcPts val="444"/>
              </a:spcBef>
              <a:spcAft>
                <a:spcPts val="0"/>
              </a:spcAft>
              <a:buClr>
                <a:schemeClr val="lt1"/>
              </a:buClr>
              <a:buSzPts val="2220"/>
              <a:buChar char="•"/>
            </a:pPr>
            <a:r>
              <a:rPr lang="en" sz="2220"/>
              <a:t>Morning Routine</a:t>
            </a:r>
            <a:endParaRPr/>
          </a:p>
          <a:p>
            <a:pPr indent="-228600" lvl="2" marL="1143000" rtl="0" algn="l">
              <a:lnSpc>
                <a:spcPct val="90000"/>
              </a:lnSpc>
              <a:spcBef>
                <a:spcPts val="444"/>
              </a:spcBef>
              <a:spcAft>
                <a:spcPts val="0"/>
              </a:spcAft>
              <a:buClr>
                <a:schemeClr val="lt1"/>
              </a:buClr>
              <a:buSzPts val="2220"/>
              <a:buChar char="•"/>
            </a:pPr>
            <a:r>
              <a:rPr lang="en" sz="2220"/>
              <a:t>Turning in homework</a:t>
            </a:r>
            <a:endParaRPr/>
          </a:p>
          <a:p>
            <a:pPr indent="-228600" lvl="2" marL="1143000" rtl="0" algn="l">
              <a:lnSpc>
                <a:spcPct val="90000"/>
              </a:lnSpc>
              <a:spcBef>
                <a:spcPts val="444"/>
              </a:spcBef>
              <a:spcAft>
                <a:spcPts val="0"/>
              </a:spcAft>
              <a:buClr>
                <a:schemeClr val="lt1"/>
              </a:buClr>
              <a:buSzPts val="2220"/>
              <a:buChar char="•"/>
            </a:pPr>
            <a:r>
              <a:rPr lang="en" sz="2220"/>
              <a:t>Yoga class</a:t>
            </a:r>
            <a:endParaRPr/>
          </a:p>
          <a:p>
            <a:pPr indent="-154940" lvl="0" marL="342900" rtl="0" algn="l">
              <a:lnSpc>
                <a:spcPct val="90000"/>
              </a:lnSpc>
              <a:spcBef>
                <a:spcPts val="592"/>
              </a:spcBef>
              <a:spcAft>
                <a:spcPts val="0"/>
              </a:spcAft>
              <a:buClr>
                <a:schemeClr val="lt1"/>
              </a:buClr>
              <a:buSzPts val="2960"/>
              <a:buNone/>
            </a:pPr>
            <a:r>
              <a:t/>
            </a:r>
            <a:endParaRPr sz="2960"/>
          </a:p>
        </p:txBody>
      </p:sp>
      <p:sp>
        <p:nvSpPr>
          <p:cNvPr id="415" name="Google Shape;415;p53"/>
          <p:cNvSpPr txBox="1"/>
          <p:nvPr/>
        </p:nvSpPr>
        <p:spPr>
          <a:xfrm>
            <a:off x="5943600" y="1335944"/>
            <a:ext cx="2743200"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GPS feature that auto-populates tasks based on the user’s location.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 sz="1800" u="none" cap="none" strike="noStrike">
                <a:solidFill>
                  <a:schemeClr val="dk1"/>
                </a:solidFill>
                <a:latin typeface="Calibri"/>
                <a:ea typeface="Calibri"/>
                <a:cs typeface="Calibri"/>
                <a:sym typeface="Calibri"/>
              </a:rPr>
              <a:t>See more in the Task Analysis App tutorial.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 sz="1800" u="none" cap="none" strike="noStrike">
                <a:solidFill>
                  <a:schemeClr val="dk1"/>
                </a:solidFill>
                <a:latin typeface="Calibri"/>
                <a:ea typeface="Calibri"/>
                <a:cs typeface="Calibri"/>
                <a:sym typeface="Calibri"/>
              </a:rPr>
              <a:t>Clemsonlife.org/TA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1" name="Shape 421"/>
        <p:cNvGrpSpPr/>
        <p:nvPr/>
      </p:nvGrpSpPr>
      <p:grpSpPr>
        <a:xfrm>
          <a:off x="0" y="0"/>
          <a:ext cx="0" cy="0"/>
          <a:chOff x="0" y="0"/>
          <a:chExt cx="0" cy="0"/>
        </a:xfrm>
      </p:grpSpPr>
      <p:sp>
        <p:nvSpPr>
          <p:cNvPr id="422" name="Google Shape;422;p54"/>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54"/>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54"/>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54"/>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Access Task Categories</a:t>
            </a:r>
            <a:endParaRPr/>
          </a:p>
        </p:txBody>
      </p:sp>
      <p:pic>
        <p:nvPicPr>
          <p:cNvPr id="426" name="Google Shape;426;p54"/>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descr="A picture containing drawing&#10;&#10;Description automatically generated" id="427" name="Google Shape;427;p54"/>
          <p:cNvPicPr preferRelativeResize="0"/>
          <p:nvPr/>
        </p:nvPicPr>
        <p:blipFill rotWithShape="1">
          <a:blip r:embed="rId4">
            <a:alphaModFix/>
          </a:blip>
          <a:srcRect b="0" l="0" r="0" t="0"/>
          <a:stretch/>
        </p:blipFill>
        <p:spPr>
          <a:xfrm>
            <a:off x="833828" y="514350"/>
            <a:ext cx="2294636" cy="4072980"/>
          </a:xfrm>
          <a:prstGeom prst="rect">
            <a:avLst/>
          </a:prstGeom>
          <a:noFill/>
          <a:ln>
            <a:noFill/>
          </a:ln>
        </p:spPr>
      </p:pic>
      <p:sp>
        <p:nvSpPr>
          <p:cNvPr id="428" name="Google Shape;428;p54"/>
          <p:cNvSpPr/>
          <p:nvPr/>
        </p:nvSpPr>
        <p:spPr>
          <a:xfrm rot="2361106">
            <a:off x="3486450" y="196709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54"/>
          <p:cNvSpPr txBox="1"/>
          <p:nvPr/>
        </p:nvSpPr>
        <p:spPr>
          <a:xfrm>
            <a:off x="5792937" y="1428750"/>
            <a:ext cx="3351063" cy="2745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Users can access the tasks in a category by tapping the category.</a:t>
            </a:r>
            <a:endParaRPr/>
          </a:p>
          <a:p>
            <a:pPr indent="-228600" lvl="0" marL="342900" marR="0" rtl="0" algn="l">
              <a:spcBef>
                <a:spcPts val="36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5" name="Shape 435"/>
        <p:cNvGrpSpPr/>
        <p:nvPr/>
      </p:nvGrpSpPr>
      <p:grpSpPr>
        <a:xfrm>
          <a:off x="0" y="0"/>
          <a:ext cx="0" cy="0"/>
          <a:chOff x="0" y="0"/>
          <a:chExt cx="0" cy="0"/>
        </a:xfrm>
      </p:grpSpPr>
      <p:sp>
        <p:nvSpPr>
          <p:cNvPr id="436" name="Google Shape;436;p55"/>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55"/>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55"/>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55"/>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List of Tasks</a:t>
            </a:r>
            <a:endParaRPr/>
          </a:p>
        </p:txBody>
      </p:sp>
      <p:pic>
        <p:nvPicPr>
          <p:cNvPr id="440" name="Google Shape;440;p55"/>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descr="A screenshot of a cell phone&#10;&#10;Description automatically generated" id="441" name="Google Shape;441;p55"/>
          <p:cNvPicPr preferRelativeResize="0"/>
          <p:nvPr>
            <p:ph idx="1" type="body"/>
          </p:nvPr>
        </p:nvPicPr>
        <p:blipFill rotWithShape="1">
          <a:blip r:embed="rId4">
            <a:alphaModFix/>
          </a:blip>
          <a:srcRect b="0" l="0" r="0" t="0"/>
          <a:stretch/>
        </p:blipFill>
        <p:spPr>
          <a:xfrm>
            <a:off x="863770" y="400050"/>
            <a:ext cx="3251029" cy="4327933"/>
          </a:xfrm>
          <a:prstGeom prst="rect">
            <a:avLst/>
          </a:prstGeom>
          <a:noFill/>
          <a:ln>
            <a:noFill/>
          </a:ln>
        </p:spPr>
      </p:pic>
      <p:sp>
        <p:nvSpPr>
          <p:cNvPr id="442" name="Google Shape;442;p55"/>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The task list provides an overall picture of a task and a label for each task.</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1" marL="40005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Tap the task to go to the list of steps.</a:t>
            </a:r>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
        <p:nvSpPr>
          <p:cNvPr id="443" name="Google Shape;443;p55"/>
          <p:cNvSpPr/>
          <p:nvPr/>
        </p:nvSpPr>
        <p:spPr>
          <a:xfrm rot="2361106">
            <a:off x="3817127" y="2060826"/>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60" name="Google Shape;160;p29"/>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161" name="Google Shape;161;p29"/>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62" name="Google Shape;162;p29"/>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63" name="Google Shape;163;p29"/>
          <p:cNvSpPr txBox="1"/>
          <p:nvPr/>
        </p:nvSpPr>
        <p:spPr>
          <a:xfrm>
            <a:off x="842682" y="996785"/>
            <a:ext cx="7615518" cy="13157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 sz="3600" u="none" cap="none" strike="noStrike">
                <a:solidFill>
                  <a:schemeClr val="dk1"/>
                </a:solidFill>
                <a:latin typeface="Calibri"/>
                <a:ea typeface="Calibri"/>
                <a:cs typeface="Calibri"/>
                <a:sym typeface="Calibri"/>
              </a:rPr>
              <a:t>ClemsonLIFE (Learning Is For Everyone)</a:t>
            </a:r>
            <a:endParaRPr/>
          </a:p>
          <a:p>
            <a:pPr indent="0" lvl="0" marL="0" marR="0" rtl="0" algn="l">
              <a:spcBef>
                <a:spcPts val="0"/>
              </a:spcBef>
              <a:spcAft>
                <a:spcPts val="0"/>
              </a:spcAft>
              <a:buNone/>
            </a:pPr>
            <a:r>
              <a:rPr b="1" i="0" lang="en" sz="2400" u="none" cap="none" strike="noStrike">
                <a:solidFill>
                  <a:schemeClr val="dk1"/>
                </a:solidFill>
                <a:latin typeface="Calibri"/>
                <a:ea typeface="Calibri"/>
                <a:cs typeface="Calibri"/>
                <a:sym typeface="Calibri"/>
              </a:rPr>
              <a:t>Is a post-secondary program for students with intellectual disabilities which focuses on independent living skills and employment.</a:t>
            </a:r>
            <a:endParaRPr sz="2400">
              <a:solidFill>
                <a:schemeClr val="dk1"/>
              </a:solidFill>
              <a:latin typeface="Calibri"/>
              <a:ea typeface="Calibri"/>
              <a:cs typeface="Calibri"/>
              <a:sym typeface="Calibri"/>
            </a:endParaRPr>
          </a:p>
        </p:txBody>
      </p:sp>
      <p:pic>
        <p:nvPicPr>
          <p:cNvPr id="164" name="Google Shape;164;p29"/>
          <p:cNvPicPr preferRelativeResize="0"/>
          <p:nvPr/>
        </p:nvPicPr>
        <p:blipFill rotWithShape="1">
          <a:blip r:embed="rId5">
            <a:alphaModFix/>
          </a:blip>
          <a:srcRect b="0" l="0" r="0" t="24676"/>
          <a:stretch/>
        </p:blipFill>
        <p:spPr>
          <a:xfrm>
            <a:off x="1039906" y="2286000"/>
            <a:ext cx="7261412" cy="2734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9" name="Shape 449"/>
        <p:cNvGrpSpPr/>
        <p:nvPr/>
      </p:nvGrpSpPr>
      <p:grpSpPr>
        <a:xfrm>
          <a:off x="0" y="0"/>
          <a:ext cx="0" cy="0"/>
          <a:chOff x="0" y="0"/>
          <a:chExt cx="0" cy="0"/>
        </a:xfrm>
      </p:grpSpPr>
      <p:sp>
        <p:nvSpPr>
          <p:cNvPr id="450" name="Google Shape;450;p56"/>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56"/>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56"/>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56"/>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Overall Video</a:t>
            </a:r>
            <a:endParaRPr/>
          </a:p>
        </p:txBody>
      </p:sp>
      <p:pic>
        <p:nvPicPr>
          <p:cNvPr id="454" name="Google Shape;454;p56"/>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455" name="Google Shape;455;p56"/>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On the task view, users tap the “Overall Video” to play a continuous video of all your recorded steps.</a:t>
            </a:r>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screenshot of a cell phone&#10;&#10;Description automatically generated" id="456" name="Google Shape;456;p56"/>
          <p:cNvPicPr preferRelativeResize="0"/>
          <p:nvPr>
            <p:ph idx="1" type="body"/>
          </p:nvPr>
        </p:nvPicPr>
        <p:blipFill rotWithShape="1">
          <a:blip r:embed="rId4">
            <a:alphaModFix/>
          </a:blip>
          <a:srcRect b="0" l="0" r="0" t="0"/>
          <a:stretch/>
        </p:blipFill>
        <p:spPr>
          <a:xfrm>
            <a:off x="844800" y="401291"/>
            <a:ext cx="3269999" cy="4353187"/>
          </a:xfrm>
          <a:prstGeom prst="rect">
            <a:avLst/>
          </a:prstGeom>
          <a:noFill/>
          <a:ln>
            <a:noFill/>
          </a:ln>
        </p:spPr>
      </p:pic>
      <p:sp>
        <p:nvSpPr>
          <p:cNvPr id="457" name="Google Shape;457;p56"/>
          <p:cNvSpPr/>
          <p:nvPr/>
        </p:nvSpPr>
        <p:spPr>
          <a:xfrm>
            <a:off x="844800" y="2571750"/>
            <a:ext cx="3269999" cy="1143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3" name="Shape 463"/>
        <p:cNvGrpSpPr/>
        <p:nvPr/>
      </p:nvGrpSpPr>
      <p:grpSpPr>
        <a:xfrm>
          <a:off x="0" y="0"/>
          <a:ext cx="0" cy="0"/>
          <a:chOff x="0" y="0"/>
          <a:chExt cx="0" cy="0"/>
        </a:xfrm>
      </p:grpSpPr>
      <p:sp>
        <p:nvSpPr>
          <p:cNvPr id="464" name="Google Shape;464;p57"/>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57"/>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57"/>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57"/>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by Step</a:t>
            </a:r>
            <a:endParaRPr/>
          </a:p>
        </p:txBody>
      </p:sp>
      <p:pic>
        <p:nvPicPr>
          <p:cNvPr id="468" name="Google Shape;468;p57"/>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469" name="Google Shape;469;p57"/>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On the task view, users tap “Step by Step” to see a list of all the programmed steps.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screenshot of a cell phone&#10;&#10;Description automatically generated" id="470" name="Google Shape;470;p57"/>
          <p:cNvPicPr preferRelativeResize="0"/>
          <p:nvPr>
            <p:ph idx="1" type="body"/>
          </p:nvPr>
        </p:nvPicPr>
        <p:blipFill rotWithShape="1">
          <a:blip r:embed="rId4">
            <a:alphaModFix/>
          </a:blip>
          <a:srcRect b="0" l="0" r="0" t="0"/>
          <a:stretch/>
        </p:blipFill>
        <p:spPr>
          <a:xfrm>
            <a:off x="844800" y="401291"/>
            <a:ext cx="3269999" cy="4353187"/>
          </a:xfrm>
          <a:prstGeom prst="rect">
            <a:avLst/>
          </a:prstGeom>
          <a:noFill/>
          <a:ln>
            <a:noFill/>
          </a:ln>
        </p:spPr>
      </p:pic>
      <p:sp>
        <p:nvSpPr>
          <p:cNvPr id="471" name="Google Shape;471;p57"/>
          <p:cNvSpPr/>
          <p:nvPr/>
        </p:nvSpPr>
        <p:spPr>
          <a:xfrm rot="2361106">
            <a:off x="3858613" y="110984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7" name="Shape 477"/>
        <p:cNvGrpSpPr/>
        <p:nvPr/>
      </p:nvGrpSpPr>
      <p:grpSpPr>
        <a:xfrm>
          <a:off x="0" y="0"/>
          <a:ext cx="0" cy="0"/>
          <a:chOff x="0" y="0"/>
          <a:chExt cx="0" cy="0"/>
        </a:xfrm>
      </p:grpSpPr>
      <p:sp>
        <p:nvSpPr>
          <p:cNvPr id="478" name="Google Shape;478;p58"/>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58"/>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58"/>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58"/>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Prompts</a:t>
            </a:r>
            <a:endParaRPr/>
          </a:p>
        </p:txBody>
      </p:sp>
      <p:pic>
        <p:nvPicPr>
          <p:cNvPr id="482" name="Google Shape;482;p58"/>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483" name="Google Shape;483;p58"/>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In the list of steps, users can reference four types of prompts. There is a picture prompt.</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screenshot of a cell phone&#10;&#10;Description automatically generated" id="484" name="Google Shape;484;p58"/>
          <p:cNvPicPr preferRelativeResize="0"/>
          <p:nvPr>
            <p:ph idx="1" type="body"/>
          </p:nvPr>
        </p:nvPicPr>
        <p:blipFill rotWithShape="1">
          <a:blip r:embed="rId4">
            <a:alphaModFix/>
          </a:blip>
          <a:srcRect b="0" l="0" r="0" t="0"/>
          <a:stretch/>
        </p:blipFill>
        <p:spPr>
          <a:xfrm>
            <a:off x="844800" y="401291"/>
            <a:ext cx="3117599" cy="4150304"/>
          </a:xfrm>
          <a:prstGeom prst="rect">
            <a:avLst/>
          </a:prstGeom>
          <a:noFill/>
          <a:ln>
            <a:noFill/>
          </a:ln>
        </p:spPr>
      </p:pic>
      <p:sp>
        <p:nvSpPr>
          <p:cNvPr id="485" name="Google Shape;485;p58"/>
          <p:cNvSpPr/>
          <p:nvPr/>
        </p:nvSpPr>
        <p:spPr>
          <a:xfrm rot="2361106">
            <a:off x="3115936" y="760050"/>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1" name="Shape 491"/>
        <p:cNvGrpSpPr/>
        <p:nvPr/>
      </p:nvGrpSpPr>
      <p:grpSpPr>
        <a:xfrm>
          <a:off x="0" y="0"/>
          <a:ext cx="0" cy="0"/>
          <a:chOff x="0" y="0"/>
          <a:chExt cx="0" cy="0"/>
        </a:xfrm>
      </p:grpSpPr>
      <p:sp>
        <p:nvSpPr>
          <p:cNvPr id="492" name="Google Shape;492;p59"/>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59"/>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59"/>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59"/>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Prompts</a:t>
            </a:r>
            <a:endParaRPr/>
          </a:p>
        </p:txBody>
      </p:sp>
      <p:pic>
        <p:nvPicPr>
          <p:cNvPr id="496" name="Google Shape;496;p59"/>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497" name="Google Shape;497;p59"/>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Users can reference the text prompt.</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screenshot of a cell phone&#10;&#10;Description automatically generated" id="498" name="Google Shape;498;p59"/>
          <p:cNvPicPr preferRelativeResize="0"/>
          <p:nvPr>
            <p:ph idx="1" type="body"/>
          </p:nvPr>
        </p:nvPicPr>
        <p:blipFill rotWithShape="1">
          <a:blip r:embed="rId4">
            <a:alphaModFix/>
          </a:blip>
          <a:srcRect b="0" l="0" r="0" t="0"/>
          <a:stretch/>
        </p:blipFill>
        <p:spPr>
          <a:xfrm>
            <a:off x="844800" y="401291"/>
            <a:ext cx="3117599" cy="4150304"/>
          </a:xfrm>
          <a:prstGeom prst="rect">
            <a:avLst/>
          </a:prstGeom>
          <a:noFill/>
          <a:ln>
            <a:noFill/>
          </a:ln>
        </p:spPr>
      </p:pic>
      <p:sp>
        <p:nvSpPr>
          <p:cNvPr id="499" name="Google Shape;499;p59"/>
          <p:cNvSpPr/>
          <p:nvPr/>
        </p:nvSpPr>
        <p:spPr>
          <a:xfrm rot="2361106">
            <a:off x="3280248" y="13829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5" name="Shape 505"/>
        <p:cNvGrpSpPr/>
        <p:nvPr/>
      </p:nvGrpSpPr>
      <p:grpSpPr>
        <a:xfrm>
          <a:off x="0" y="0"/>
          <a:ext cx="0" cy="0"/>
          <a:chOff x="0" y="0"/>
          <a:chExt cx="0" cy="0"/>
        </a:xfrm>
      </p:grpSpPr>
      <p:sp>
        <p:nvSpPr>
          <p:cNvPr id="506" name="Google Shape;506;p60"/>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60"/>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60"/>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60"/>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Prompts</a:t>
            </a:r>
            <a:endParaRPr/>
          </a:p>
        </p:txBody>
      </p:sp>
      <p:pic>
        <p:nvPicPr>
          <p:cNvPr id="510" name="Google Shape;510;p60"/>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511" name="Google Shape;511;p60"/>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Users can reference the auditory prompt.</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screenshot of a cell phone&#10;&#10;Description automatically generated" id="512" name="Google Shape;512;p60"/>
          <p:cNvPicPr preferRelativeResize="0"/>
          <p:nvPr>
            <p:ph idx="1" type="body"/>
          </p:nvPr>
        </p:nvPicPr>
        <p:blipFill rotWithShape="1">
          <a:blip r:embed="rId4">
            <a:alphaModFix/>
          </a:blip>
          <a:srcRect b="0" l="0" r="0" t="0"/>
          <a:stretch/>
        </p:blipFill>
        <p:spPr>
          <a:xfrm>
            <a:off x="844800" y="401291"/>
            <a:ext cx="3117599" cy="4150304"/>
          </a:xfrm>
          <a:prstGeom prst="rect">
            <a:avLst/>
          </a:prstGeom>
          <a:noFill/>
          <a:ln>
            <a:noFill/>
          </a:ln>
        </p:spPr>
      </p:pic>
      <p:sp>
        <p:nvSpPr>
          <p:cNvPr id="513" name="Google Shape;513;p60"/>
          <p:cNvSpPr/>
          <p:nvPr/>
        </p:nvSpPr>
        <p:spPr>
          <a:xfrm rot="2361106">
            <a:off x="1464701" y="1806013"/>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9" name="Shape 519"/>
        <p:cNvGrpSpPr/>
        <p:nvPr/>
      </p:nvGrpSpPr>
      <p:grpSpPr>
        <a:xfrm>
          <a:off x="0" y="0"/>
          <a:ext cx="0" cy="0"/>
          <a:chOff x="0" y="0"/>
          <a:chExt cx="0" cy="0"/>
        </a:xfrm>
      </p:grpSpPr>
      <p:sp>
        <p:nvSpPr>
          <p:cNvPr id="520" name="Google Shape;520;p61"/>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61"/>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61"/>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61"/>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Prompts</a:t>
            </a:r>
            <a:endParaRPr/>
          </a:p>
        </p:txBody>
      </p:sp>
      <p:pic>
        <p:nvPicPr>
          <p:cNvPr id="524" name="Google Shape;524;p61"/>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525" name="Google Shape;525;p61"/>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Users can reference the video prompt.</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screenshot of a cell phone&#10;&#10;Description automatically generated" id="526" name="Google Shape;526;p61"/>
          <p:cNvPicPr preferRelativeResize="0"/>
          <p:nvPr>
            <p:ph idx="1" type="body"/>
          </p:nvPr>
        </p:nvPicPr>
        <p:blipFill rotWithShape="1">
          <a:blip r:embed="rId4">
            <a:alphaModFix/>
          </a:blip>
          <a:srcRect b="0" l="0" r="0" t="0"/>
          <a:stretch/>
        </p:blipFill>
        <p:spPr>
          <a:xfrm>
            <a:off x="844800" y="401291"/>
            <a:ext cx="3117599" cy="4150304"/>
          </a:xfrm>
          <a:prstGeom prst="rect">
            <a:avLst/>
          </a:prstGeom>
          <a:noFill/>
          <a:ln>
            <a:noFill/>
          </a:ln>
        </p:spPr>
      </p:pic>
      <p:sp>
        <p:nvSpPr>
          <p:cNvPr id="527" name="Google Shape;527;p61"/>
          <p:cNvSpPr/>
          <p:nvPr/>
        </p:nvSpPr>
        <p:spPr>
          <a:xfrm rot="2361106">
            <a:off x="3980766" y="1806012"/>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3" name="Shape 533"/>
        <p:cNvGrpSpPr/>
        <p:nvPr/>
      </p:nvGrpSpPr>
      <p:grpSpPr>
        <a:xfrm>
          <a:off x="0" y="0"/>
          <a:ext cx="0" cy="0"/>
          <a:chOff x="0" y="0"/>
          <a:chExt cx="0" cy="0"/>
        </a:xfrm>
      </p:grpSpPr>
      <p:sp>
        <p:nvSpPr>
          <p:cNvPr id="534" name="Google Shape;534;p62"/>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62"/>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62"/>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62"/>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Video Prompts</a:t>
            </a:r>
            <a:endParaRPr/>
          </a:p>
        </p:txBody>
      </p:sp>
      <p:pic>
        <p:nvPicPr>
          <p:cNvPr id="538" name="Google Shape;538;p62"/>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539" name="Google Shape;539;p62"/>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picture containing indoor, table, sitting, black&#10;&#10;Description automatically generated" id="540" name="Google Shape;540;p62"/>
          <p:cNvPicPr preferRelativeResize="0"/>
          <p:nvPr/>
        </p:nvPicPr>
        <p:blipFill rotWithShape="1">
          <a:blip r:embed="rId4">
            <a:alphaModFix/>
          </a:blip>
          <a:srcRect b="0" l="0" r="0" t="0"/>
          <a:stretch/>
        </p:blipFill>
        <p:spPr>
          <a:xfrm>
            <a:off x="887000" y="351847"/>
            <a:ext cx="2543578" cy="4514850"/>
          </a:xfrm>
          <a:prstGeom prst="rect">
            <a:avLst/>
          </a:prstGeom>
          <a:noFill/>
          <a:ln>
            <a:noFill/>
          </a:ln>
        </p:spPr>
      </p:pic>
      <p:sp>
        <p:nvSpPr>
          <p:cNvPr id="541" name="Google Shape;541;p62"/>
          <p:cNvSpPr txBox="1"/>
          <p:nvPr/>
        </p:nvSpPr>
        <p:spPr>
          <a:xfrm>
            <a:off x="6014889" y="1156090"/>
            <a:ext cx="3129111" cy="31028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The video prompt automatically plays when a user access the video prompt.</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7" name="Shape 547"/>
        <p:cNvGrpSpPr/>
        <p:nvPr/>
      </p:nvGrpSpPr>
      <p:grpSpPr>
        <a:xfrm>
          <a:off x="0" y="0"/>
          <a:ext cx="0" cy="0"/>
          <a:chOff x="0" y="0"/>
          <a:chExt cx="0" cy="0"/>
        </a:xfrm>
      </p:grpSpPr>
      <p:sp>
        <p:nvSpPr>
          <p:cNvPr id="548" name="Google Shape;548;p63"/>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63"/>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63"/>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63"/>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Video Prompts</a:t>
            </a:r>
            <a:endParaRPr/>
          </a:p>
        </p:txBody>
      </p:sp>
      <p:pic>
        <p:nvPicPr>
          <p:cNvPr id="552" name="Google Shape;552;p63"/>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553" name="Google Shape;553;p63"/>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picture containing indoor, table, sitting, black&#10;&#10;Description automatically generated" id="554" name="Google Shape;554;p63"/>
          <p:cNvPicPr preferRelativeResize="0"/>
          <p:nvPr/>
        </p:nvPicPr>
        <p:blipFill rotWithShape="1">
          <a:blip r:embed="rId4">
            <a:alphaModFix/>
          </a:blip>
          <a:srcRect b="0" l="0" r="0" t="0"/>
          <a:stretch/>
        </p:blipFill>
        <p:spPr>
          <a:xfrm>
            <a:off x="887000" y="351847"/>
            <a:ext cx="2543578" cy="4514850"/>
          </a:xfrm>
          <a:prstGeom prst="rect">
            <a:avLst/>
          </a:prstGeom>
          <a:noFill/>
          <a:ln>
            <a:noFill/>
          </a:ln>
        </p:spPr>
      </p:pic>
      <p:sp>
        <p:nvSpPr>
          <p:cNvPr id="555" name="Google Shape;555;p63"/>
          <p:cNvSpPr txBox="1"/>
          <p:nvPr/>
        </p:nvSpPr>
        <p:spPr>
          <a:xfrm>
            <a:off x="6014889" y="1156090"/>
            <a:ext cx="3129111" cy="31028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The video prompt automatically plays when a user access the video prompt.</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1" marL="40005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The user can replay the video prompt by tapping the play button.</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p:txBody>
      </p:sp>
      <p:sp>
        <p:nvSpPr>
          <p:cNvPr id="556" name="Google Shape;556;p63"/>
          <p:cNvSpPr/>
          <p:nvPr/>
        </p:nvSpPr>
        <p:spPr>
          <a:xfrm rot="2361106">
            <a:off x="2813611" y="3538648"/>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2" name="Shape 562"/>
        <p:cNvGrpSpPr/>
        <p:nvPr/>
      </p:nvGrpSpPr>
      <p:grpSpPr>
        <a:xfrm>
          <a:off x="0" y="0"/>
          <a:ext cx="0" cy="0"/>
          <a:chOff x="0" y="0"/>
          <a:chExt cx="0" cy="0"/>
        </a:xfrm>
      </p:grpSpPr>
      <p:sp>
        <p:nvSpPr>
          <p:cNvPr id="563" name="Google Shape;563;p64"/>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64"/>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64"/>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64"/>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Video Prompts</a:t>
            </a:r>
            <a:endParaRPr/>
          </a:p>
        </p:txBody>
      </p:sp>
      <p:pic>
        <p:nvPicPr>
          <p:cNvPr id="567" name="Google Shape;567;p64"/>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568" name="Google Shape;568;p64"/>
          <p:cNvSpPr txBox="1"/>
          <p:nvPr/>
        </p:nvSpPr>
        <p:spPr>
          <a:xfrm>
            <a:off x="6261874" y="1426638"/>
            <a:ext cx="2670243" cy="17805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descr="A picture containing indoor, table, sitting, black&#10;&#10;Description automatically generated" id="569" name="Google Shape;569;p64"/>
          <p:cNvPicPr preferRelativeResize="0"/>
          <p:nvPr/>
        </p:nvPicPr>
        <p:blipFill rotWithShape="1">
          <a:blip r:embed="rId4">
            <a:alphaModFix/>
          </a:blip>
          <a:srcRect b="0" l="0" r="0" t="0"/>
          <a:stretch/>
        </p:blipFill>
        <p:spPr>
          <a:xfrm>
            <a:off x="887000" y="351847"/>
            <a:ext cx="2543578" cy="4514850"/>
          </a:xfrm>
          <a:prstGeom prst="rect">
            <a:avLst/>
          </a:prstGeom>
          <a:noFill/>
          <a:ln>
            <a:noFill/>
          </a:ln>
        </p:spPr>
      </p:pic>
      <p:sp>
        <p:nvSpPr>
          <p:cNvPr id="570" name="Google Shape;570;p64"/>
          <p:cNvSpPr txBox="1"/>
          <p:nvPr/>
        </p:nvSpPr>
        <p:spPr>
          <a:xfrm>
            <a:off x="6014889" y="1156090"/>
            <a:ext cx="3129111" cy="31028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The video prompt automatically plays when a user access the video prompt.</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1" marL="40005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The user can replay the video prompt by tapping the play button.</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2" marL="80010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The user closes the video prompt screen by tapping the “X.”</a:t>
            </a:r>
            <a:endParaRPr/>
          </a:p>
        </p:txBody>
      </p:sp>
      <p:sp>
        <p:nvSpPr>
          <p:cNvPr id="571" name="Google Shape;571;p64"/>
          <p:cNvSpPr/>
          <p:nvPr/>
        </p:nvSpPr>
        <p:spPr>
          <a:xfrm rot="2361106">
            <a:off x="1566013" y="-130822"/>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7" name="Shape 577"/>
        <p:cNvGrpSpPr/>
        <p:nvPr/>
      </p:nvGrpSpPr>
      <p:grpSpPr>
        <a:xfrm>
          <a:off x="0" y="0"/>
          <a:ext cx="0" cy="0"/>
          <a:chOff x="0" y="0"/>
          <a:chExt cx="0" cy="0"/>
        </a:xfrm>
      </p:grpSpPr>
      <p:sp>
        <p:nvSpPr>
          <p:cNvPr id="578" name="Google Shape;578;p65"/>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65"/>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65"/>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65"/>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Task Analysis LIFE App</a:t>
            </a:r>
            <a:endParaRPr/>
          </a:p>
        </p:txBody>
      </p:sp>
      <p:pic>
        <p:nvPicPr>
          <p:cNvPr id="582" name="Google Shape;582;p65"/>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583" name="Google Shape;583;p65"/>
          <p:cNvSpPr txBox="1"/>
          <p:nvPr/>
        </p:nvSpPr>
        <p:spPr>
          <a:xfrm>
            <a:off x="980174" y="1983127"/>
            <a:ext cx="5570599" cy="11772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800">
                <a:solidFill>
                  <a:schemeClr val="lt1"/>
                </a:solidFill>
                <a:latin typeface="Calibri"/>
                <a:ea typeface="Calibri"/>
                <a:cs typeface="Calibri"/>
                <a:sym typeface="Calibri"/>
              </a:rPr>
              <a:t>Interactive Demonstration</a:t>
            </a:r>
            <a:endParaRPr sz="4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0"/>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70" name="Google Shape;170;p30"/>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71" name="Google Shape;171;p30"/>
          <p:cNvSpPr txBox="1"/>
          <p:nvPr>
            <p:ph idx="1" type="body"/>
          </p:nvPr>
        </p:nvSpPr>
        <p:spPr>
          <a:xfrm>
            <a:off x="496272" y="2571750"/>
            <a:ext cx="8382000" cy="22377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17.6% live in their own home or apartment. </a:t>
            </a:r>
            <a:endParaRPr/>
          </a:p>
          <a:p>
            <a:pPr indent="-342900" lvl="0" marL="342900" rtl="0" algn="l">
              <a:spcBef>
                <a:spcPts val="640"/>
              </a:spcBef>
              <a:spcAft>
                <a:spcPts val="0"/>
              </a:spcAft>
              <a:buClr>
                <a:schemeClr val="dk1"/>
              </a:buClr>
              <a:buSzPts val="3200"/>
              <a:buChar char="•"/>
            </a:pPr>
            <a:r>
              <a:rPr lang="en"/>
              <a:t>34.3% live with a parent or relative in a private home.</a:t>
            </a:r>
            <a:endParaRPr/>
          </a:p>
          <a:p>
            <a:pPr indent="-139700" lvl="0" marL="342900" rtl="0" algn="l">
              <a:spcBef>
                <a:spcPts val="640"/>
              </a:spcBef>
              <a:spcAft>
                <a:spcPts val="0"/>
              </a:spcAft>
              <a:buClr>
                <a:schemeClr val="dk1"/>
              </a:buClr>
              <a:buSzPts val="3200"/>
              <a:buNone/>
            </a:pPr>
            <a:r>
              <a:t/>
            </a:r>
            <a:endParaRPr/>
          </a:p>
        </p:txBody>
      </p:sp>
      <p:sp>
        <p:nvSpPr>
          <p:cNvPr id="172" name="Google Shape;172;p30"/>
          <p:cNvSpPr txBox="1"/>
          <p:nvPr>
            <p:ph type="title"/>
          </p:nvPr>
        </p:nvSpPr>
        <p:spPr>
          <a:xfrm>
            <a:off x="496272" y="980434"/>
            <a:ext cx="8382000" cy="136271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959"/>
              <a:buFont typeface="Calibri"/>
              <a:buNone/>
            </a:pPr>
            <a:r>
              <a:rPr lang="en" sz="3959">
                <a:solidFill>
                  <a:srgbClr val="FF0000"/>
                </a:solidFill>
              </a:rPr>
              <a:t>What Does The Research Say About </a:t>
            </a:r>
            <a:r>
              <a:rPr lang="en" sz="3959" u="sng">
                <a:solidFill>
                  <a:srgbClr val="FF0000"/>
                </a:solidFill>
              </a:rPr>
              <a:t>Independent Living </a:t>
            </a:r>
            <a:r>
              <a:rPr lang="en" sz="3959">
                <a:solidFill>
                  <a:srgbClr val="FF0000"/>
                </a:solidFill>
              </a:rPr>
              <a:t>for </a:t>
            </a:r>
            <a:br>
              <a:rPr lang="en" sz="3959">
                <a:solidFill>
                  <a:srgbClr val="FF0000"/>
                </a:solidFill>
              </a:rPr>
            </a:br>
            <a:r>
              <a:rPr lang="en" sz="3959">
                <a:solidFill>
                  <a:srgbClr val="FF0000"/>
                </a:solidFill>
              </a:rPr>
              <a:t>Individuals with ID?</a:t>
            </a:r>
            <a:endParaRPr/>
          </a:p>
        </p:txBody>
      </p:sp>
      <p:sp>
        <p:nvSpPr>
          <p:cNvPr id="173" name="Google Shape;173;p30"/>
          <p:cNvSpPr txBox="1"/>
          <p:nvPr/>
        </p:nvSpPr>
        <p:spPr>
          <a:xfrm>
            <a:off x="642920" y="3886073"/>
            <a:ext cx="7952321" cy="900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These dismal rates of independent living are largely due to challenges faced by individuals with ID in performing daily living skills (</a:t>
            </a:r>
            <a:r>
              <a:rPr lang="en" sz="1400">
                <a:solidFill>
                  <a:schemeClr val="dk1"/>
                </a:solidFill>
                <a:latin typeface="Calibri"/>
                <a:ea typeface="Calibri"/>
                <a:cs typeface="Calibri"/>
                <a:sym typeface="Calibri"/>
              </a:rPr>
              <a:t>Hiersteiner, Butterworth, Bershadsky, &amp; Bonardi, 2018</a:t>
            </a:r>
            <a:r>
              <a:rPr lang="en" sz="2400">
                <a:solidFill>
                  <a:schemeClr val="dk1"/>
                </a:solidFill>
                <a:latin typeface="Calibri"/>
                <a:ea typeface="Calibri"/>
                <a:cs typeface="Calibri"/>
                <a:sym typeface="Calibri"/>
              </a:rPr>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9" name="Shape 589"/>
        <p:cNvGrpSpPr/>
        <p:nvPr/>
      </p:nvGrpSpPr>
      <p:grpSpPr>
        <a:xfrm>
          <a:off x="0" y="0"/>
          <a:ext cx="0" cy="0"/>
          <a:chOff x="0" y="0"/>
          <a:chExt cx="0" cy="0"/>
        </a:xfrm>
      </p:grpSpPr>
      <p:sp>
        <p:nvSpPr>
          <p:cNvPr id="590" name="Google Shape;590;p66"/>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66"/>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66"/>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66"/>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Time to Download the App!!</a:t>
            </a:r>
            <a:endParaRPr/>
          </a:p>
        </p:txBody>
      </p:sp>
      <p:sp>
        <p:nvSpPr>
          <p:cNvPr id="594" name="Google Shape;594;p66"/>
          <p:cNvSpPr txBox="1"/>
          <p:nvPr>
            <p:ph idx="1" type="body"/>
          </p:nvPr>
        </p:nvSpPr>
        <p:spPr>
          <a:xfrm>
            <a:off x="6385736" y="1229390"/>
            <a:ext cx="2670243" cy="2057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 sz="2400">
                <a:solidFill>
                  <a:schemeClr val="dk1"/>
                </a:solidFill>
              </a:rPr>
              <a:t>With an iOS device,</a:t>
            </a:r>
            <a:endParaRPr/>
          </a:p>
          <a:p>
            <a:pPr indent="0" lvl="0" marL="0" rtl="0" algn="ctr">
              <a:spcBef>
                <a:spcPts val="480"/>
              </a:spcBef>
              <a:spcAft>
                <a:spcPts val="0"/>
              </a:spcAft>
              <a:buClr>
                <a:schemeClr val="dk1"/>
              </a:buClr>
              <a:buSzPts val="2400"/>
              <a:buNone/>
            </a:pPr>
            <a:r>
              <a:rPr lang="en" sz="2400">
                <a:solidFill>
                  <a:schemeClr val="dk1"/>
                </a:solidFill>
              </a:rPr>
              <a:t>Go to the Apple App Store.</a:t>
            </a:r>
            <a:endParaRPr sz="1700"/>
          </a:p>
          <a:p>
            <a:pPr indent="-234950" lvl="0" marL="342900" rtl="0" algn="l">
              <a:spcBef>
                <a:spcPts val="340"/>
              </a:spcBef>
              <a:spcAft>
                <a:spcPts val="0"/>
              </a:spcAft>
              <a:buClr>
                <a:schemeClr val="lt1"/>
              </a:buClr>
              <a:buSzPts val="1700"/>
              <a:buNone/>
            </a:pPr>
            <a:r>
              <a:t/>
            </a:r>
            <a:endParaRPr sz="1700"/>
          </a:p>
          <a:p>
            <a:pPr indent="-234950" lvl="0" marL="342900" rtl="0" algn="l">
              <a:spcBef>
                <a:spcPts val="340"/>
              </a:spcBef>
              <a:spcAft>
                <a:spcPts val="0"/>
              </a:spcAft>
              <a:buClr>
                <a:schemeClr val="lt1"/>
              </a:buClr>
              <a:buSzPts val="1700"/>
              <a:buNone/>
            </a:pPr>
            <a:r>
              <a:t/>
            </a:r>
            <a:endParaRPr sz="1700"/>
          </a:p>
        </p:txBody>
      </p:sp>
      <p:pic>
        <p:nvPicPr>
          <p:cNvPr id="595" name="Google Shape;595;p66"/>
          <p:cNvPicPr preferRelativeResize="0"/>
          <p:nvPr/>
        </p:nvPicPr>
        <p:blipFill rotWithShape="1">
          <a:blip r:embed="rId3">
            <a:alphaModFix/>
          </a:blip>
          <a:srcRect b="0" l="27691" r="27988" t="0"/>
          <a:stretch/>
        </p:blipFill>
        <p:spPr>
          <a:xfrm>
            <a:off x="1319257" y="889560"/>
            <a:ext cx="2878015" cy="1972473"/>
          </a:xfrm>
          <a:prstGeom prst="rect">
            <a:avLst/>
          </a:prstGeom>
          <a:noFill/>
          <a:ln>
            <a:noFill/>
          </a:ln>
        </p:spPr>
      </p:pic>
      <p:pic>
        <p:nvPicPr>
          <p:cNvPr id="596" name="Google Shape;596;p66"/>
          <p:cNvPicPr preferRelativeResize="0"/>
          <p:nvPr/>
        </p:nvPicPr>
        <p:blipFill rotWithShape="1">
          <a:blip r:embed="rId4">
            <a:alphaModFix/>
          </a:blip>
          <a:srcRect b="0" l="0" r="0" t="0"/>
          <a:stretch/>
        </p:blipFill>
        <p:spPr>
          <a:xfrm>
            <a:off x="7782136" y="4643765"/>
            <a:ext cx="748857" cy="44586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2" name="Shape 602"/>
        <p:cNvGrpSpPr/>
        <p:nvPr/>
      </p:nvGrpSpPr>
      <p:grpSpPr>
        <a:xfrm>
          <a:off x="0" y="0"/>
          <a:ext cx="0" cy="0"/>
          <a:chOff x="0" y="0"/>
          <a:chExt cx="0" cy="0"/>
        </a:xfrm>
      </p:grpSpPr>
      <p:sp>
        <p:nvSpPr>
          <p:cNvPr id="603" name="Google Shape;603;p67"/>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67"/>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67"/>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67"/>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Search the Apple App Store</a:t>
            </a:r>
            <a:endParaRPr/>
          </a:p>
        </p:txBody>
      </p:sp>
      <p:sp>
        <p:nvSpPr>
          <p:cNvPr id="607" name="Google Shape;607;p67"/>
          <p:cNvSpPr txBox="1"/>
          <p:nvPr>
            <p:ph idx="1" type="body"/>
          </p:nvPr>
        </p:nvSpPr>
        <p:spPr>
          <a:xfrm>
            <a:off x="6385736" y="1229390"/>
            <a:ext cx="2670243" cy="2057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 sz="2400">
                <a:solidFill>
                  <a:schemeClr val="dk1"/>
                </a:solidFill>
              </a:rPr>
              <a:t>Search “TaskAnalysisLife”  or </a:t>
            </a:r>
            <a:endParaRPr/>
          </a:p>
          <a:p>
            <a:pPr indent="0" lvl="0" marL="0" rtl="0" algn="ctr">
              <a:spcBef>
                <a:spcPts val="480"/>
              </a:spcBef>
              <a:spcAft>
                <a:spcPts val="0"/>
              </a:spcAft>
              <a:buClr>
                <a:schemeClr val="dk1"/>
              </a:buClr>
              <a:buSzPts val="2400"/>
              <a:buNone/>
            </a:pPr>
            <a:r>
              <a:rPr lang="en" sz="2400">
                <a:solidFill>
                  <a:schemeClr val="dk1"/>
                </a:solidFill>
              </a:rPr>
              <a:t>“Roy Pargas” </a:t>
            </a:r>
            <a:endParaRPr/>
          </a:p>
          <a:p>
            <a:pPr indent="0" lvl="0" marL="0" rtl="0" algn="ctr">
              <a:spcBef>
                <a:spcPts val="480"/>
              </a:spcBef>
              <a:spcAft>
                <a:spcPts val="0"/>
              </a:spcAft>
              <a:buClr>
                <a:schemeClr val="dk1"/>
              </a:buClr>
              <a:buSzPts val="2400"/>
              <a:buNone/>
            </a:pPr>
            <a:r>
              <a:rPr lang="en" sz="2400">
                <a:solidFill>
                  <a:schemeClr val="dk1"/>
                </a:solidFill>
              </a:rPr>
              <a:t>in the App Store.</a:t>
            </a:r>
            <a:endParaRPr sz="1700"/>
          </a:p>
          <a:p>
            <a:pPr indent="-234950" lvl="0" marL="342900" rtl="0" algn="l">
              <a:spcBef>
                <a:spcPts val="340"/>
              </a:spcBef>
              <a:spcAft>
                <a:spcPts val="0"/>
              </a:spcAft>
              <a:buClr>
                <a:schemeClr val="lt1"/>
              </a:buClr>
              <a:buSzPts val="1700"/>
              <a:buNone/>
            </a:pPr>
            <a:r>
              <a:t/>
            </a:r>
            <a:endParaRPr sz="1700"/>
          </a:p>
          <a:p>
            <a:pPr indent="-234950" lvl="0" marL="342900" rtl="0" algn="l">
              <a:spcBef>
                <a:spcPts val="340"/>
              </a:spcBef>
              <a:spcAft>
                <a:spcPts val="0"/>
              </a:spcAft>
              <a:buClr>
                <a:schemeClr val="lt1"/>
              </a:buClr>
              <a:buSzPts val="1700"/>
              <a:buNone/>
            </a:pPr>
            <a:r>
              <a:t/>
            </a:r>
            <a:endParaRPr sz="1700"/>
          </a:p>
        </p:txBody>
      </p:sp>
      <p:pic>
        <p:nvPicPr>
          <p:cNvPr id="608" name="Google Shape;608;p67"/>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descr="A screenshot of a cell phone&#10;&#10;Description automatically generated" id="609" name="Google Shape;609;p67"/>
          <p:cNvPicPr preferRelativeResize="0"/>
          <p:nvPr/>
        </p:nvPicPr>
        <p:blipFill rotWithShape="1">
          <a:blip r:embed="rId4">
            <a:alphaModFix/>
          </a:blip>
          <a:srcRect b="0" l="0" r="0" t="0"/>
          <a:stretch/>
        </p:blipFill>
        <p:spPr>
          <a:xfrm>
            <a:off x="1101936" y="509065"/>
            <a:ext cx="2324624" cy="4126208"/>
          </a:xfrm>
          <a:prstGeom prst="rect">
            <a:avLst/>
          </a:prstGeom>
          <a:noFill/>
          <a:ln>
            <a:noFill/>
          </a:ln>
        </p:spPr>
      </p:pic>
      <p:sp>
        <p:nvSpPr>
          <p:cNvPr id="610" name="Google Shape;610;p67"/>
          <p:cNvSpPr/>
          <p:nvPr/>
        </p:nvSpPr>
        <p:spPr>
          <a:xfrm rot="-636238">
            <a:off x="2620753" y="3396583"/>
            <a:ext cx="673298" cy="875825"/>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1" name="Google Shape;611;p67"/>
          <p:cNvPicPr preferRelativeResize="0"/>
          <p:nvPr/>
        </p:nvPicPr>
        <p:blipFill rotWithShape="1">
          <a:blip r:embed="rId5">
            <a:alphaModFix/>
          </a:blip>
          <a:srcRect b="0" l="0" r="0" t="0"/>
          <a:stretch/>
        </p:blipFill>
        <p:spPr>
          <a:xfrm>
            <a:off x="4526405" y="3286790"/>
            <a:ext cx="1303139" cy="13031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7" name="Shape 617"/>
        <p:cNvGrpSpPr/>
        <p:nvPr/>
      </p:nvGrpSpPr>
      <p:grpSpPr>
        <a:xfrm>
          <a:off x="0" y="0"/>
          <a:ext cx="0" cy="0"/>
          <a:chOff x="0" y="0"/>
          <a:chExt cx="0" cy="0"/>
        </a:xfrm>
      </p:grpSpPr>
      <p:sp>
        <p:nvSpPr>
          <p:cNvPr id="618" name="Google Shape;618;p68"/>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68"/>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68"/>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1" name="Google Shape;621;p68"/>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Search the Apple App Store</a:t>
            </a:r>
            <a:endParaRPr/>
          </a:p>
        </p:txBody>
      </p:sp>
      <p:sp>
        <p:nvSpPr>
          <p:cNvPr id="622" name="Google Shape;622;p68"/>
          <p:cNvSpPr txBox="1"/>
          <p:nvPr>
            <p:ph idx="1" type="body"/>
          </p:nvPr>
        </p:nvSpPr>
        <p:spPr>
          <a:xfrm>
            <a:off x="6385736" y="1229390"/>
            <a:ext cx="2670243" cy="2057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 sz="2400">
                <a:solidFill>
                  <a:schemeClr val="dk1"/>
                </a:solidFill>
              </a:rPr>
              <a:t>Search “TaskAnalysisLife”  or </a:t>
            </a:r>
            <a:endParaRPr/>
          </a:p>
          <a:p>
            <a:pPr indent="0" lvl="0" marL="0" rtl="0" algn="ctr">
              <a:spcBef>
                <a:spcPts val="480"/>
              </a:spcBef>
              <a:spcAft>
                <a:spcPts val="0"/>
              </a:spcAft>
              <a:buClr>
                <a:schemeClr val="dk1"/>
              </a:buClr>
              <a:buSzPts val="2400"/>
              <a:buNone/>
            </a:pPr>
            <a:r>
              <a:rPr lang="en" sz="2400">
                <a:solidFill>
                  <a:schemeClr val="dk1"/>
                </a:solidFill>
              </a:rPr>
              <a:t>“Roy Pargas” </a:t>
            </a:r>
            <a:endParaRPr/>
          </a:p>
          <a:p>
            <a:pPr indent="0" lvl="0" marL="0" rtl="0" algn="ctr">
              <a:spcBef>
                <a:spcPts val="480"/>
              </a:spcBef>
              <a:spcAft>
                <a:spcPts val="0"/>
              </a:spcAft>
              <a:buClr>
                <a:schemeClr val="dk1"/>
              </a:buClr>
              <a:buSzPts val="2400"/>
              <a:buNone/>
            </a:pPr>
            <a:r>
              <a:rPr lang="en" sz="2400">
                <a:solidFill>
                  <a:schemeClr val="dk1"/>
                </a:solidFill>
              </a:rPr>
              <a:t>in the App Store.</a:t>
            </a:r>
            <a:endParaRPr sz="1700"/>
          </a:p>
          <a:p>
            <a:pPr indent="-234950" lvl="0" marL="342900" rtl="0" algn="l">
              <a:spcBef>
                <a:spcPts val="340"/>
              </a:spcBef>
              <a:spcAft>
                <a:spcPts val="0"/>
              </a:spcAft>
              <a:buClr>
                <a:schemeClr val="lt1"/>
              </a:buClr>
              <a:buSzPts val="1700"/>
              <a:buNone/>
            </a:pPr>
            <a:r>
              <a:t/>
            </a:r>
            <a:endParaRPr sz="1700"/>
          </a:p>
          <a:p>
            <a:pPr indent="-234950" lvl="0" marL="342900" rtl="0" algn="l">
              <a:spcBef>
                <a:spcPts val="340"/>
              </a:spcBef>
              <a:spcAft>
                <a:spcPts val="0"/>
              </a:spcAft>
              <a:buClr>
                <a:schemeClr val="lt1"/>
              </a:buClr>
              <a:buSzPts val="1700"/>
              <a:buNone/>
            </a:pPr>
            <a:r>
              <a:t/>
            </a:r>
            <a:endParaRPr sz="1700"/>
          </a:p>
        </p:txBody>
      </p:sp>
      <p:pic>
        <p:nvPicPr>
          <p:cNvPr id="623" name="Google Shape;623;p68"/>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624" name="Google Shape;624;p68"/>
          <p:cNvPicPr preferRelativeResize="0"/>
          <p:nvPr/>
        </p:nvPicPr>
        <p:blipFill rotWithShape="1">
          <a:blip r:embed="rId4">
            <a:alphaModFix/>
          </a:blip>
          <a:srcRect b="0" l="0" r="0" t="0"/>
          <a:stretch/>
        </p:blipFill>
        <p:spPr>
          <a:xfrm>
            <a:off x="785312" y="400049"/>
            <a:ext cx="2668566" cy="4447610"/>
          </a:xfrm>
          <a:prstGeom prst="rect">
            <a:avLst/>
          </a:prstGeom>
          <a:noFill/>
          <a:ln>
            <a:noFill/>
          </a:ln>
        </p:spPr>
      </p:pic>
      <p:pic>
        <p:nvPicPr>
          <p:cNvPr id="625" name="Google Shape;625;p68"/>
          <p:cNvPicPr preferRelativeResize="0"/>
          <p:nvPr/>
        </p:nvPicPr>
        <p:blipFill rotWithShape="1">
          <a:blip r:embed="rId5">
            <a:alphaModFix/>
          </a:blip>
          <a:srcRect b="0" l="0" r="0" t="0"/>
          <a:stretch/>
        </p:blipFill>
        <p:spPr>
          <a:xfrm>
            <a:off x="4938359" y="3595756"/>
            <a:ext cx="994173" cy="994173"/>
          </a:xfrm>
          <a:prstGeom prst="rect">
            <a:avLst/>
          </a:prstGeom>
          <a:noFill/>
          <a:ln>
            <a:noFill/>
          </a:ln>
        </p:spPr>
      </p:pic>
      <p:sp>
        <p:nvSpPr>
          <p:cNvPr id="626" name="Google Shape;626;p68"/>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2" name="Shape 632"/>
        <p:cNvGrpSpPr/>
        <p:nvPr/>
      </p:nvGrpSpPr>
      <p:grpSpPr>
        <a:xfrm>
          <a:off x="0" y="0"/>
          <a:ext cx="0" cy="0"/>
          <a:chOff x="0" y="0"/>
          <a:chExt cx="0" cy="0"/>
        </a:xfrm>
      </p:grpSpPr>
      <p:sp>
        <p:nvSpPr>
          <p:cNvPr id="633" name="Google Shape;633;p69"/>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69"/>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69"/>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69"/>
          <p:cNvSpPr txBox="1"/>
          <p:nvPr>
            <p:ph type="title"/>
          </p:nvPr>
        </p:nvSpPr>
        <p:spPr>
          <a:xfrm>
            <a:off x="5486400" y="276802"/>
            <a:ext cx="3657600"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Download the App</a:t>
            </a:r>
            <a:endParaRPr/>
          </a:p>
        </p:txBody>
      </p:sp>
      <p:sp>
        <p:nvSpPr>
          <p:cNvPr id="637" name="Google Shape;637;p69"/>
          <p:cNvSpPr txBox="1"/>
          <p:nvPr>
            <p:ph idx="1" type="body"/>
          </p:nvPr>
        </p:nvSpPr>
        <p:spPr>
          <a:xfrm>
            <a:off x="6385736" y="1229390"/>
            <a:ext cx="2670243" cy="2057400"/>
          </a:xfrm>
          <a:prstGeom prst="rect">
            <a:avLst/>
          </a:prstGeom>
          <a:noFill/>
          <a:ln>
            <a:noFill/>
          </a:ln>
        </p:spPr>
        <p:txBody>
          <a:bodyPr anchorCtr="0" anchor="t" bIns="45700" lIns="91425" spcFirstLastPara="1" rIns="91425" wrap="square" tIns="45700">
            <a:noAutofit/>
          </a:bodyPr>
          <a:lstStyle/>
          <a:p>
            <a:pPr indent="-234950" lvl="0" marL="342900" rtl="0" algn="l">
              <a:spcBef>
                <a:spcPts val="0"/>
              </a:spcBef>
              <a:spcAft>
                <a:spcPts val="0"/>
              </a:spcAft>
              <a:buClr>
                <a:schemeClr val="lt1"/>
              </a:buClr>
              <a:buSzPts val="1700"/>
              <a:buNone/>
            </a:pPr>
            <a:r>
              <a:t/>
            </a:r>
            <a:endParaRPr sz="1700"/>
          </a:p>
          <a:p>
            <a:pPr indent="-234950" lvl="0" marL="342900" rtl="0" algn="l">
              <a:spcBef>
                <a:spcPts val="340"/>
              </a:spcBef>
              <a:spcAft>
                <a:spcPts val="0"/>
              </a:spcAft>
              <a:buClr>
                <a:schemeClr val="lt1"/>
              </a:buClr>
              <a:buSzPts val="1700"/>
              <a:buNone/>
            </a:pPr>
            <a:r>
              <a:t/>
            </a:r>
            <a:endParaRPr sz="1700"/>
          </a:p>
        </p:txBody>
      </p:sp>
      <p:pic>
        <p:nvPicPr>
          <p:cNvPr id="638" name="Google Shape;638;p69"/>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descr="A screenshot of a social media post&#10;&#10;Description automatically generated" id="639" name="Google Shape;639;p69"/>
          <p:cNvPicPr preferRelativeResize="0"/>
          <p:nvPr/>
        </p:nvPicPr>
        <p:blipFill rotWithShape="1">
          <a:blip r:embed="rId4">
            <a:alphaModFix/>
          </a:blip>
          <a:srcRect b="0" l="0" r="0" t="0"/>
          <a:stretch/>
        </p:blipFill>
        <p:spPr>
          <a:xfrm>
            <a:off x="990600" y="472844"/>
            <a:ext cx="2301319" cy="4084841"/>
          </a:xfrm>
          <a:prstGeom prst="rect">
            <a:avLst/>
          </a:prstGeom>
          <a:noFill/>
          <a:ln>
            <a:noFill/>
          </a:ln>
        </p:spPr>
      </p:pic>
      <p:sp>
        <p:nvSpPr>
          <p:cNvPr id="640" name="Google Shape;640;p69"/>
          <p:cNvSpPr/>
          <p:nvPr/>
        </p:nvSpPr>
        <p:spPr>
          <a:xfrm rot="2361106">
            <a:off x="4025373" y="439683"/>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ownload From Cloud Icon - Free Download, PNG and Vector" id="641" name="Google Shape;641;p69"/>
          <p:cNvPicPr preferRelativeResize="0"/>
          <p:nvPr/>
        </p:nvPicPr>
        <p:blipFill rotWithShape="1">
          <a:blip r:embed="rId5">
            <a:alphaModFix/>
          </a:blip>
          <a:srcRect b="0" l="0" r="0" t="0"/>
          <a:stretch/>
        </p:blipFill>
        <p:spPr>
          <a:xfrm>
            <a:off x="7652349" y="1708673"/>
            <a:ext cx="473460" cy="473460"/>
          </a:xfrm>
          <a:prstGeom prst="rect">
            <a:avLst/>
          </a:prstGeom>
          <a:noFill/>
          <a:ln>
            <a:noFill/>
          </a:ln>
        </p:spPr>
      </p:pic>
      <p:sp>
        <p:nvSpPr>
          <p:cNvPr id="642" name="Google Shape;642;p69"/>
          <p:cNvSpPr txBox="1"/>
          <p:nvPr/>
        </p:nvSpPr>
        <p:spPr>
          <a:xfrm>
            <a:off x="5971830" y="1452323"/>
            <a:ext cx="2670243" cy="17805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lang="en" sz="2400">
                <a:solidFill>
                  <a:schemeClr val="dk1"/>
                </a:solidFill>
                <a:latin typeface="Calibri"/>
                <a:ea typeface="Calibri"/>
                <a:cs typeface="Calibri"/>
                <a:sym typeface="Calibri"/>
              </a:rPr>
              <a:t>1. Tap “GET” </a:t>
            </a:r>
            <a:endParaRPr/>
          </a:p>
          <a:p>
            <a:pPr indent="0" lvl="0" marL="0" marR="0" rtl="0" algn="ctr">
              <a:spcBef>
                <a:spcPts val="480"/>
              </a:spcBef>
              <a:spcAft>
                <a:spcPts val="0"/>
              </a:spcAft>
              <a:buClr>
                <a:schemeClr val="dk1"/>
              </a:buClr>
              <a:buSzPts val="2400"/>
              <a:buFont typeface="Arial"/>
              <a:buNone/>
            </a:pPr>
            <a:r>
              <a:rPr lang="en" sz="2400">
                <a:solidFill>
                  <a:schemeClr val="dk1"/>
                </a:solidFill>
                <a:latin typeface="Calibri"/>
                <a:ea typeface="Calibri"/>
                <a:cs typeface="Calibri"/>
                <a:sym typeface="Calibri"/>
              </a:rPr>
              <a:t>Or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8" name="Shape 648"/>
        <p:cNvGrpSpPr/>
        <p:nvPr/>
      </p:nvGrpSpPr>
      <p:grpSpPr>
        <a:xfrm>
          <a:off x="0" y="0"/>
          <a:ext cx="0" cy="0"/>
          <a:chOff x="0" y="0"/>
          <a:chExt cx="0" cy="0"/>
        </a:xfrm>
      </p:grpSpPr>
      <p:sp>
        <p:nvSpPr>
          <p:cNvPr id="649" name="Google Shape;649;p70"/>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70"/>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70"/>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70"/>
          <p:cNvSpPr txBox="1"/>
          <p:nvPr>
            <p:ph type="title"/>
          </p:nvPr>
        </p:nvSpPr>
        <p:spPr>
          <a:xfrm>
            <a:off x="5250657" y="276802"/>
            <a:ext cx="3529955" cy="89871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Download the App</a:t>
            </a:r>
            <a:endParaRPr/>
          </a:p>
        </p:txBody>
      </p:sp>
      <p:pic>
        <p:nvPicPr>
          <p:cNvPr id="653" name="Google Shape;653;p70"/>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654" name="Google Shape;654;p70"/>
          <p:cNvPicPr preferRelativeResize="0"/>
          <p:nvPr/>
        </p:nvPicPr>
        <p:blipFill rotWithShape="1">
          <a:blip r:embed="rId4">
            <a:alphaModFix/>
          </a:blip>
          <a:srcRect b="34753" l="0" r="0" t="23761"/>
          <a:stretch/>
        </p:blipFill>
        <p:spPr>
          <a:xfrm rot="5400000">
            <a:off x="1108764" y="902615"/>
            <a:ext cx="3297206" cy="3039752"/>
          </a:xfrm>
          <a:prstGeom prst="rect">
            <a:avLst/>
          </a:prstGeom>
          <a:noFill/>
          <a:ln>
            <a:noFill/>
          </a:ln>
        </p:spPr>
      </p:pic>
      <p:pic>
        <p:nvPicPr>
          <p:cNvPr descr="Download From Cloud Icon - Free Download, PNG and Vector" id="655" name="Google Shape;655;p70"/>
          <p:cNvPicPr preferRelativeResize="0"/>
          <p:nvPr/>
        </p:nvPicPr>
        <p:blipFill rotWithShape="1">
          <a:blip r:embed="rId5">
            <a:alphaModFix/>
          </a:blip>
          <a:srcRect b="0" l="0" r="0" t="0"/>
          <a:stretch/>
        </p:blipFill>
        <p:spPr>
          <a:xfrm>
            <a:off x="7652349" y="1708673"/>
            <a:ext cx="473460" cy="473460"/>
          </a:xfrm>
          <a:prstGeom prst="rect">
            <a:avLst/>
          </a:prstGeom>
          <a:noFill/>
          <a:ln>
            <a:noFill/>
          </a:ln>
        </p:spPr>
      </p:pic>
      <p:sp>
        <p:nvSpPr>
          <p:cNvPr id="656" name="Google Shape;656;p70"/>
          <p:cNvSpPr txBox="1"/>
          <p:nvPr>
            <p:ph idx="1" type="body"/>
          </p:nvPr>
        </p:nvSpPr>
        <p:spPr>
          <a:xfrm>
            <a:off x="5971830" y="1452323"/>
            <a:ext cx="2670243" cy="178059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 sz="2400">
                <a:solidFill>
                  <a:schemeClr val="dk1"/>
                </a:solidFill>
              </a:rPr>
              <a:t>Tap “GET” </a:t>
            </a:r>
            <a:endParaRPr/>
          </a:p>
          <a:p>
            <a:pPr indent="0" lvl="0" marL="0" rtl="0" algn="ctr">
              <a:spcBef>
                <a:spcPts val="480"/>
              </a:spcBef>
              <a:spcAft>
                <a:spcPts val="0"/>
              </a:spcAft>
              <a:buClr>
                <a:schemeClr val="dk1"/>
              </a:buClr>
              <a:buSzPts val="2400"/>
              <a:buNone/>
            </a:pPr>
            <a:r>
              <a:rPr lang="en" sz="2400">
                <a:solidFill>
                  <a:schemeClr val="dk1"/>
                </a:solidFill>
              </a:rPr>
              <a:t>Or    </a:t>
            </a:r>
            <a:endParaRPr sz="1700"/>
          </a:p>
          <a:p>
            <a:pPr indent="-234950" lvl="0" marL="342900" rtl="0" algn="l">
              <a:spcBef>
                <a:spcPts val="340"/>
              </a:spcBef>
              <a:spcAft>
                <a:spcPts val="0"/>
              </a:spcAft>
              <a:buClr>
                <a:schemeClr val="lt1"/>
              </a:buClr>
              <a:buSzPts val="1700"/>
              <a:buNone/>
            </a:pPr>
            <a:r>
              <a:t/>
            </a:r>
            <a:endParaRPr sz="1700"/>
          </a:p>
          <a:p>
            <a:pPr indent="-234950" lvl="0" marL="342900" rtl="0" algn="l">
              <a:spcBef>
                <a:spcPts val="340"/>
              </a:spcBef>
              <a:spcAft>
                <a:spcPts val="0"/>
              </a:spcAft>
              <a:buClr>
                <a:schemeClr val="lt1"/>
              </a:buClr>
              <a:buSzPts val="1700"/>
              <a:buNone/>
            </a:pPr>
            <a:r>
              <a:t/>
            </a:r>
            <a:endParaRPr sz="1700"/>
          </a:p>
        </p:txBody>
      </p:sp>
      <p:sp>
        <p:nvSpPr>
          <p:cNvPr id="657" name="Google Shape;657;p70"/>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3" name="Shape 663"/>
        <p:cNvGrpSpPr/>
        <p:nvPr/>
      </p:nvGrpSpPr>
      <p:grpSpPr>
        <a:xfrm>
          <a:off x="0" y="0"/>
          <a:ext cx="0" cy="0"/>
          <a:chOff x="0" y="0"/>
          <a:chExt cx="0" cy="0"/>
        </a:xfrm>
      </p:grpSpPr>
      <p:sp>
        <p:nvSpPr>
          <p:cNvPr id="664" name="Google Shape;664;p71"/>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71"/>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6" name="Google Shape;666;p71"/>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71"/>
          <p:cNvSpPr txBox="1"/>
          <p:nvPr>
            <p:ph type="title"/>
          </p:nvPr>
        </p:nvSpPr>
        <p:spPr>
          <a:xfrm>
            <a:off x="5410200" y="276802"/>
            <a:ext cx="3733800" cy="138054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Open the</a:t>
            </a:r>
            <a:br>
              <a:rPr b="1" lang="en" sz="3700">
                <a:solidFill>
                  <a:schemeClr val="dk1"/>
                </a:solidFill>
              </a:rPr>
            </a:br>
            <a:r>
              <a:rPr b="1" lang="en" sz="3700">
                <a:solidFill>
                  <a:schemeClr val="dk1"/>
                </a:solidFill>
              </a:rPr>
              <a:t>TaskAnalysisLIFE App</a:t>
            </a:r>
            <a:endParaRPr/>
          </a:p>
        </p:txBody>
      </p:sp>
      <p:pic>
        <p:nvPicPr>
          <p:cNvPr id="668" name="Google Shape;668;p71"/>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669" name="Google Shape;669;p71"/>
          <p:cNvPicPr preferRelativeResize="0"/>
          <p:nvPr/>
        </p:nvPicPr>
        <p:blipFill rotWithShape="1">
          <a:blip r:embed="rId4">
            <a:alphaModFix/>
          </a:blip>
          <a:srcRect b="0" l="0" r="0" t="0"/>
          <a:stretch/>
        </p:blipFill>
        <p:spPr>
          <a:xfrm>
            <a:off x="838200" y="276877"/>
            <a:ext cx="2686050" cy="4476750"/>
          </a:xfrm>
          <a:prstGeom prst="rect">
            <a:avLst/>
          </a:prstGeom>
          <a:noFill/>
          <a:ln>
            <a:noFill/>
          </a:ln>
        </p:spPr>
      </p:pic>
      <p:sp>
        <p:nvSpPr>
          <p:cNvPr id="670" name="Google Shape;670;p71"/>
          <p:cNvSpPr txBox="1"/>
          <p:nvPr/>
        </p:nvSpPr>
        <p:spPr>
          <a:xfrm>
            <a:off x="6609607" y="1937961"/>
            <a:ext cx="2670243" cy="178059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Tap “OPEN”</a:t>
            </a:r>
            <a:endParaRPr/>
          </a:p>
          <a:p>
            <a:pPr indent="-457200" lvl="0" marL="457200" marR="0" rtl="0" algn="l">
              <a:spcBef>
                <a:spcPts val="48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Tap “Allow” to receive Notifications (i.e., alarm alerts)</a:t>
            </a:r>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
        <p:nvSpPr>
          <p:cNvPr id="671" name="Google Shape;671;p71"/>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7" name="Shape 677"/>
        <p:cNvGrpSpPr/>
        <p:nvPr/>
      </p:nvGrpSpPr>
      <p:grpSpPr>
        <a:xfrm>
          <a:off x="0" y="0"/>
          <a:ext cx="0" cy="0"/>
          <a:chOff x="0" y="0"/>
          <a:chExt cx="0" cy="0"/>
        </a:xfrm>
      </p:grpSpPr>
      <p:sp>
        <p:nvSpPr>
          <p:cNvPr id="678" name="Google Shape;678;p72"/>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72"/>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72"/>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72"/>
          <p:cNvSpPr txBox="1"/>
          <p:nvPr>
            <p:ph type="title"/>
          </p:nvPr>
        </p:nvSpPr>
        <p:spPr>
          <a:xfrm>
            <a:off x="5224431" y="76973"/>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 Create a Passcode</a:t>
            </a:r>
            <a:endParaRPr/>
          </a:p>
        </p:txBody>
      </p:sp>
      <p:pic>
        <p:nvPicPr>
          <p:cNvPr id="682" name="Google Shape;682;p72"/>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683" name="Google Shape;683;p72"/>
          <p:cNvPicPr preferRelativeResize="0"/>
          <p:nvPr/>
        </p:nvPicPr>
        <p:blipFill rotWithShape="1">
          <a:blip r:embed="rId4">
            <a:alphaModFix/>
          </a:blip>
          <a:srcRect b="0" l="0" r="0" t="0"/>
          <a:stretch/>
        </p:blipFill>
        <p:spPr>
          <a:xfrm>
            <a:off x="882714" y="543590"/>
            <a:ext cx="2366915" cy="3944858"/>
          </a:xfrm>
          <a:prstGeom prst="rect">
            <a:avLst/>
          </a:prstGeom>
          <a:noFill/>
          <a:ln>
            <a:noFill/>
          </a:ln>
        </p:spPr>
      </p:pic>
      <p:sp>
        <p:nvSpPr>
          <p:cNvPr id="684" name="Google Shape;684;p72"/>
          <p:cNvSpPr txBox="1"/>
          <p:nvPr/>
        </p:nvSpPr>
        <p:spPr>
          <a:xfrm>
            <a:off x="6274638" y="1200150"/>
            <a:ext cx="2670243" cy="2286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220"/>
              <a:buFont typeface="Arial"/>
              <a:buAutoNum type="arabicPeriod"/>
            </a:pPr>
            <a:r>
              <a:rPr lang="en" sz="2220">
                <a:solidFill>
                  <a:schemeClr val="dk1"/>
                </a:solidFill>
                <a:latin typeface="Calibri"/>
                <a:ea typeface="Calibri"/>
                <a:cs typeface="Calibri"/>
                <a:sym typeface="Calibri"/>
              </a:rPr>
              <a:t>Enter 4-digit passcode twice.</a:t>
            </a:r>
            <a:endParaRPr/>
          </a:p>
          <a:p>
            <a:pPr indent="-457200" lvl="0" marL="457200" marR="0" rtl="0" algn="l">
              <a:spcBef>
                <a:spcPts val="444"/>
              </a:spcBef>
              <a:spcAft>
                <a:spcPts val="0"/>
              </a:spcAft>
              <a:buClr>
                <a:schemeClr val="dk1"/>
              </a:buClr>
              <a:buSzPts val="2220"/>
              <a:buFont typeface="Arial"/>
              <a:buAutoNum type="arabicPeriod"/>
            </a:pPr>
            <a:r>
              <a:rPr lang="en" sz="2220">
                <a:solidFill>
                  <a:schemeClr val="dk1"/>
                </a:solidFill>
                <a:latin typeface="Calibri"/>
                <a:ea typeface="Calibri"/>
                <a:cs typeface="Calibri"/>
                <a:sym typeface="Calibri"/>
              </a:rPr>
              <a:t>Tap “Allow” to grant permission for app to access your location to use Location Services.</a:t>
            </a:r>
            <a:endParaRPr/>
          </a:p>
          <a:p>
            <a:pPr indent="-243078" lvl="0" marL="342900" marR="0" rtl="0" algn="l">
              <a:spcBef>
                <a:spcPts val="314"/>
              </a:spcBef>
              <a:spcAft>
                <a:spcPts val="0"/>
              </a:spcAft>
              <a:buClr>
                <a:schemeClr val="lt1"/>
              </a:buClr>
              <a:buSzPts val="1572"/>
              <a:buFont typeface="Arial"/>
              <a:buNone/>
            </a:pPr>
            <a:r>
              <a:t/>
            </a:r>
            <a:endParaRPr sz="1572">
              <a:solidFill>
                <a:schemeClr val="lt1"/>
              </a:solidFill>
              <a:latin typeface="Calibri"/>
              <a:ea typeface="Calibri"/>
              <a:cs typeface="Calibri"/>
              <a:sym typeface="Calibri"/>
            </a:endParaRPr>
          </a:p>
          <a:p>
            <a:pPr indent="-243078" lvl="0" marL="342900" marR="0" rtl="0" algn="l">
              <a:spcBef>
                <a:spcPts val="314"/>
              </a:spcBef>
              <a:spcAft>
                <a:spcPts val="0"/>
              </a:spcAft>
              <a:buClr>
                <a:schemeClr val="lt1"/>
              </a:buClr>
              <a:buSzPts val="1572"/>
              <a:buFont typeface="Arial"/>
              <a:buNone/>
            </a:pPr>
            <a:r>
              <a:t/>
            </a:r>
            <a:endParaRPr sz="1572">
              <a:solidFill>
                <a:schemeClr val="lt1"/>
              </a:solidFill>
              <a:latin typeface="Calibri"/>
              <a:ea typeface="Calibri"/>
              <a:cs typeface="Calibri"/>
              <a:sym typeface="Calibri"/>
            </a:endParaRPr>
          </a:p>
          <a:p>
            <a:pPr indent="-243078" lvl="0" marL="342900" marR="0" rtl="0" algn="l">
              <a:spcBef>
                <a:spcPts val="314"/>
              </a:spcBef>
              <a:spcAft>
                <a:spcPts val="0"/>
              </a:spcAft>
              <a:buClr>
                <a:schemeClr val="lt1"/>
              </a:buClr>
              <a:buSzPts val="1572"/>
              <a:buFont typeface="Arial"/>
              <a:buNone/>
            </a:pPr>
            <a:r>
              <a:t/>
            </a:r>
            <a:endParaRPr sz="1572">
              <a:solidFill>
                <a:schemeClr val="lt1"/>
              </a:solidFill>
              <a:latin typeface="Calibri"/>
              <a:ea typeface="Calibri"/>
              <a:cs typeface="Calibri"/>
              <a:sym typeface="Calibri"/>
            </a:endParaRPr>
          </a:p>
        </p:txBody>
      </p:sp>
      <p:sp>
        <p:nvSpPr>
          <p:cNvPr id="685" name="Google Shape;685;p72"/>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1" name="Shape 691"/>
        <p:cNvGrpSpPr/>
        <p:nvPr/>
      </p:nvGrpSpPr>
      <p:grpSpPr>
        <a:xfrm>
          <a:off x="0" y="0"/>
          <a:ext cx="0" cy="0"/>
          <a:chOff x="0" y="0"/>
          <a:chExt cx="0" cy="0"/>
        </a:xfrm>
      </p:grpSpPr>
      <p:sp>
        <p:nvSpPr>
          <p:cNvPr id="692" name="Google Shape;692;p73"/>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73"/>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73"/>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73"/>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Save Location Setting</a:t>
            </a:r>
            <a:endParaRPr/>
          </a:p>
        </p:txBody>
      </p:sp>
      <p:pic>
        <p:nvPicPr>
          <p:cNvPr id="696" name="Google Shape;696;p73"/>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697" name="Google Shape;697;p73"/>
          <p:cNvPicPr preferRelativeResize="0"/>
          <p:nvPr/>
        </p:nvPicPr>
        <p:blipFill rotWithShape="1">
          <a:blip r:embed="rId4">
            <a:alphaModFix/>
          </a:blip>
          <a:srcRect b="0" l="0" r="0" t="0"/>
          <a:stretch/>
        </p:blipFill>
        <p:spPr>
          <a:xfrm>
            <a:off x="176094" y="-914400"/>
            <a:ext cx="3423643" cy="5706071"/>
          </a:xfrm>
          <a:prstGeom prst="rect">
            <a:avLst/>
          </a:prstGeom>
          <a:noFill/>
          <a:ln>
            <a:noFill/>
          </a:ln>
        </p:spPr>
      </p:pic>
      <p:sp>
        <p:nvSpPr>
          <p:cNvPr id="698" name="Google Shape;698;p73"/>
          <p:cNvSpPr txBox="1"/>
          <p:nvPr/>
        </p:nvSpPr>
        <p:spPr>
          <a:xfrm>
            <a:off x="6019800" y="1426638"/>
            <a:ext cx="2912317" cy="240241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Tap “SAVE” in Location Settings.</a:t>
            </a:r>
            <a:endParaRPr/>
          </a:p>
          <a:p>
            <a:pPr indent="-457200" lvl="0" marL="457200" marR="0" rtl="0" algn="l">
              <a:spcBef>
                <a:spcPts val="48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Note: See the Location Settings tutorial (Clemsonlife.org/TA) to set each location.</a:t>
            </a:r>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
        <p:nvSpPr>
          <p:cNvPr id="699" name="Google Shape;699;p73"/>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5" name="Shape 705"/>
        <p:cNvGrpSpPr/>
        <p:nvPr/>
      </p:nvGrpSpPr>
      <p:grpSpPr>
        <a:xfrm>
          <a:off x="0" y="0"/>
          <a:ext cx="0" cy="0"/>
          <a:chOff x="0" y="0"/>
          <a:chExt cx="0" cy="0"/>
        </a:xfrm>
      </p:grpSpPr>
      <p:sp>
        <p:nvSpPr>
          <p:cNvPr id="706" name="Google Shape;706;p74"/>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74"/>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74"/>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74"/>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Navigate to the Edit Screen</a:t>
            </a:r>
            <a:endParaRPr/>
          </a:p>
        </p:txBody>
      </p:sp>
      <p:pic>
        <p:nvPicPr>
          <p:cNvPr id="710" name="Google Shape;710;p74"/>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711" name="Google Shape;711;p74"/>
          <p:cNvSpPr txBox="1"/>
          <p:nvPr/>
        </p:nvSpPr>
        <p:spPr>
          <a:xfrm>
            <a:off x="6187271" y="1485900"/>
            <a:ext cx="3059515" cy="2745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 sz="1800">
                <a:solidFill>
                  <a:schemeClr val="dk1"/>
                </a:solidFill>
                <a:latin typeface="Calibri"/>
                <a:ea typeface="Calibri"/>
                <a:cs typeface="Calibri"/>
                <a:sym typeface="Calibri"/>
              </a:rPr>
              <a:t>Tap “Create/Edit” on the bottom right corner of the screen.</a:t>
            </a:r>
            <a:endParaRPr/>
          </a:p>
          <a:p>
            <a:pPr indent="0" lvl="0" marL="0" marR="0" rtl="0" algn="l">
              <a:spcBef>
                <a:spcPts val="36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1" marL="400050" marR="0" rtl="0" algn="l">
              <a:spcBef>
                <a:spcPts val="360"/>
              </a:spcBef>
              <a:spcAft>
                <a:spcPts val="0"/>
              </a:spcAft>
              <a:buClr>
                <a:schemeClr val="dk1"/>
              </a:buClr>
              <a:buSzPts val="1800"/>
              <a:buFont typeface="Arial"/>
              <a:buNone/>
            </a:pPr>
            <a:r>
              <a:rPr b="0" i="0" lang="en" sz="1800" u="none" cap="none" strike="noStrike">
                <a:solidFill>
                  <a:schemeClr val="dk1"/>
                </a:solidFill>
                <a:latin typeface="Calibri"/>
                <a:ea typeface="Calibri"/>
                <a:cs typeface="Calibri"/>
                <a:sym typeface="Calibri"/>
              </a:rPr>
              <a:t>Enter your password.</a:t>
            </a:r>
            <a:endParaRPr/>
          </a:p>
          <a:p>
            <a:pPr indent="-228600" lvl="0" marL="342900" marR="0" rtl="0" algn="l">
              <a:spcBef>
                <a:spcPts val="36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pic>
        <p:nvPicPr>
          <p:cNvPr id="712" name="Google Shape;712;p74"/>
          <p:cNvPicPr preferRelativeResize="0"/>
          <p:nvPr>
            <p:ph idx="1" type="body"/>
          </p:nvPr>
        </p:nvPicPr>
        <p:blipFill rotWithShape="1">
          <a:blip r:embed="rId4">
            <a:alphaModFix/>
          </a:blip>
          <a:srcRect b="0" l="0" r="0" t="0"/>
          <a:stretch/>
        </p:blipFill>
        <p:spPr>
          <a:xfrm>
            <a:off x="762000" y="297736"/>
            <a:ext cx="3416359" cy="4548029"/>
          </a:xfrm>
          <a:prstGeom prst="rect">
            <a:avLst/>
          </a:prstGeom>
          <a:noFill/>
          <a:ln>
            <a:noFill/>
          </a:ln>
        </p:spPr>
      </p:pic>
      <p:sp>
        <p:nvSpPr>
          <p:cNvPr id="713" name="Google Shape;713;p74"/>
          <p:cNvSpPr/>
          <p:nvPr/>
        </p:nvSpPr>
        <p:spPr>
          <a:xfrm rot="2361106">
            <a:off x="4046811" y="3720535"/>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9" name="Shape 719"/>
        <p:cNvGrpSpPr/>
        <p:nvPr/>
      </p:nvGrpSpPr>
      <p:grpSpPr>
        <a:xfrm>
          <a:off x="0" y="0"/>
          <a:ext cx="0" cy="0"/>
          <a:chOff x="0" y="0"/>
          <a:chExt cx="0" cy="0"/>
        </a:xfrm>
      </p:grpSpPr>
      <p:sp>
        <p:nvSpPr>
          <p:cNvPr id="720" name="Google Shape;720;p75"/>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p75"/>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75"/>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p75"/>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Create a New Task</a:t>
            </a:r>
            <a:endParaRPr/>
          </a:p>
        </p:txBody>
      </p:sp>
      <p:pic>
        <p:nvPicPr>
          <p:cNvPr id="724" name="Google Shape;724;p75"/>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725" name="Google Shape;725;p75"/>
          <p:cNvPicPr preferRelativeResize="0"/>
          <p:nvPr/>
        </p:nvPicPr>
        <p:blipFill rotWithShape="1">
          <a:blip r:embed="rId4">
            <a:alphaModFix/>
          </a:blip>
          <a:srcRect b="0" l="0" r="0" t="0"/>
          <a:stretch/>
        </p:blipFill>
        <p:spPr>
          <a:xfrm>
            <a:off x="867286" y="254101"/>
            <a:ext cx="2628900" cy="4381500"/>
          </a:xfrm>
          <a:prstGeom prst="rect">
            <a:avLst/>
          </a:prstGeom>
          <a:noFill/>
          <a:ln>
            <a:noFill/>
          </a:ln>
        </p:spPr>
      </p:pic>
      <p:sp>
        <p:nvSpPr>
          <p:cNvPr id="726" name="Google Shape;726;p75"/>
          <p:cNvSpPr txBox="1"/>
          <p:nvPr/>
        </p:nvSpPr>
        <p:spPr>
          <a:xfrm>
            <a:off x="6261874" y="1426639"/>
            <a:ext cx="2670243" cy="114511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Tap “Add” in upper right of screen.</a:t>
            </a:r>
            <a:endParaRPr/>
          </a:p>
          <a:p>
            <a:pPr indent="-304800" lvl="0" marL="457200" marR="0" rtl="0" algn="l">
              <a:spcBef>
                <a:spcPts val="480"/>
              </a:spcBef>
              <a:spcAft>
                <a:spcPts val="0"/>
              </a:spcAft>
              <a:buClr>
                <a:schemeClr val="lt1"/>
              </a:buClr>
              <a:buSzPts val="2400"/>
              <a:buFont typeface="Arial"/>
              <a:buNone/>
            </a:pPr>
            <a:r>
              <a:t/>
            </a:r>
            <a:endParaRPr sz="2400">
              <a:solidFill>
                <a:schemeClr val="dk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
        <p:nvSpPr>
          <p:cNvPr id="727" name="Google Shape;727;p75"/>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1"/>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79" name="Google Shape;179;p31"/>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80" name="Google Shape;180;p31"/>
          <p:cNvSpPr txBox="1"/>
          <p:nvPr>
            <p:ph idx="1" type="body"/>
          </p:nvPr>
        </p:nvSpPr>
        <p:spPr>
          <a:xfrm>
            <a:off x="496272" y="2571750"/>
            <a:ext cx="8382000" cy="22377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14.9% have an individual job in the community.</a:t>
            </a:r>
            <a:endParaRPr/>
          </a:p>
          <a:p>
            <a:pPr indent="-342900" lvl="0" marL="342900" rtl="0" algn="l">
              <a:spcBef>
                <a:spcPts val="640"/>
              </a:spcBef>
              <a:spcAft>
                <a:spcPts val="0"/>
              </a:spcAft>
              <a:buClr>
                <a:schemeClr val="dk1"/>
              </a:buClr>
              <a:buSzPts val="3200"/>
              <a:buChar char="•"/>
            </a:pPr>
            <a:r>
              <a:rPr lang="en"/>
              <a:t>20.2% have a supported job in the community.</a:t>
            </a:r>
            <a:endParaRPr/>
          </a:p>
          <a:p>
            <a:pPr indent="-342900" lvl="0" marL="342900" rtl="0" algn="l">
              <a:spcBef>
                <a:spcPts val="640"/>
              </a:spcBef>
              <a:spcAft>
                <a:spcPts val="0"/>
              </a:spcAft>
              <a:buClr>
                <a:schemeClr val="dk1"/>
              </a:buClr>
              <a:buSzPts val="3200"/>
              <a:buChar char="•"/>
            </a:pPr>
            <a:r>
              <a:rPr lang="en"/>
              <a:t>61.9% are engaged in unpaid facility-based or community-based activities.</a:t>
            </a:r>
            <a:endParaRPr/>
          </a:p>
          <a:p>
            <a:pPr indent="-139700" lvl="0" marL="342900" rtl="0" algn="l">
              <a:spcBef>
                <a:spcPts val="640"/>
              </a:spcBef>
              <a:spcAft>
                <a:spcPts val="0"/>
              </a:spcAft>
              <a:buClr>
                <a:schemeClr val="dk1"/>
              </a:buClr>
              <a:buSzPts val="3200"/>
              <a:buNone/>
            </a:pPr>
            <a:r>
              <a:t/>
            </a:r>
            <a:endParaRPr/>
          </a:p>
        </p:txBody>
      </p:sp>
      <p:sp>
        <p:nvSpPr>
          <p:cNvPr id="181" name="Google Shape;181;p31"/>
          <p:cNvSpPr txBox="1"/>
          <p:nvPr>
            <p:ph type="title"/>
          </p:nvPr>
        </p:nvSpPr>
        <p:spPr>
          <a:xfrm>
            <a:off x="496272" y="980434"/>
            <a:ext cx="8382000" cy="136271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959"/>
              <a:buFont typeface="Calibri"/>
              <a:buNone/>
            </a:pPr>
            <a:r>
              <a:rPr lang="en" sz="3959">
                <a:solidFill>
                  <a:srgbClr val="FF0000"/>
                </a:solidFill>
              </a:rPr>
              <a:t>What Does The Research Say About </a:t>
            </a:r>
            <a:r>
              <a:rPr lang="en" sz="3959" u="sng">
                <a:solidFill>
                  <a:srgbClr val="FF0000"/>
                </a:solidFill>
              </a:rPr>
              <a:t>Employment</a:t>
            </a:r>
            <a:r>
              <a:rPr lang="en" sz="3959">
                <a:solidFill>
                  <a:srgbClr val="FF0000"/>
                </a:solidFill>
              </a:rPr>
              <a:t> for </a:t>
            </a:r>
            <a:br>
              <a:rPr lang="en" sz="3959">
                <a:solidFill>
                  <a:srgbClr val="FF0000"/>
                </a:solidFill>
              </a:rPr>
            </a:br>
            <a:r>
              <a:rPr lang="en" sz="3959">
                <a:solidFill>
                  <a:srgbClr val="FF0000"/>
                </a:solidFill>
              </a:rPr>
              <a:t>Individuals with ID?</a:t>
            </a:r>
            <a:endParaRPr/>
          </a:p>
        </p:txBody>
      </p:sp>
      <p:sp>
        <p:nvSpPr>
          <p:cNvPr id="182" name="Google Shape;182;p31"/>
          <p:cNvSpPr txBox="1"/>
          <p:nvPr/>
        </p:nvSpPr>
        <p:spPr>
          <a:xfrm>
            <a:off x="4572000" y="4463235"/>
            <a:ext cx="4374370"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a:t>
            </a:r>
            <a:r>
              <a:rPr lang="en" sz="1400">
                <a:solidFill>
                  <a:schemeClr val="dk1"/>
                </a:solidFill>
                <a:latin typeface="Calibri"/>
                <a:ea typeface="Calibri"/>
                <a:cs typeface="Calibri"/>
                <a:sym typeface="Calibri"/>
              </a:rPr>
              <a:t>Hiersteiner, Butterworth, Bershadsky, &amp; Bonardi, 2018</a:t>
            </a:r>
            <a:r>
              <a:rPr lang="en" sz="2400">
                <a:solidFill>
                  <a:schemeClr val="dk1"/>
                </a:solidFill>
                <a:latin typeface="Calibri"/>
                <a:ea typeface="Calibri"/>
                <a:cs typeface="Calibri"/>
                <a:sym typeface="Calibri"/>
              </a:rPr>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3" name="Shape 733"/>
        <p:cNvGrpSpPr/>
        <p:nvPr/>
      </p:nvGrpSpPr>
      <p:grpSpPr>
        <a:xfrm>
          <a:off x="0" y="0"/>
          <a:ext cx="0" cy="0"/>
          <a:chOff x="0" y="0"/>
          <a:chExt cx="0" cy="0"/>
        </a:xfrm>
      </p:grpSpPr>
      <p:sp>
        <p:nvSpPr>
          <p:cNvPr id="734" name="Google Shape;734;p76"/>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76"/>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76"/>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76"/>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Name the Task</a:t>
            </a:r>
            <a:endParaRPr b="1" sz="3700">
              <a:solidFill>
                <a:schemeClr val="dk1"/>
              </a:solidFill>
            </a:endParaRPr>
          </a:p>
        </p:txBody>
      </p:sp>
      <p:pic>
        <p:nvPicPr>
          <p:cNvPr id="738" name="Google Shape;738;p76"/>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739" name="Google Shape;739;p76"/>
          <p:cNvPicPr preferRelativeResize="0"/>
          <p:nvPr/>
        </p:nvPicPr>
        <p:blipFill rotWithShape="1">
          <a:blip r:embed="rId4">
            <a:alphaModFix/>
          </a:blip>
          <a:srcRect b="18647" l="27254" r="3302" t="11751"/>
          <a:stretch/>
        </p:blipFill>
        <p:spPr>
          <a:xfrm>
            <a:off x="838200" y="390374"/>
            <a:ext cx="2571750" cy="4295926"/>
          </a:xfrm>
          <a:prstGeom prst="rect">
            <a:avLst/>
          </a:prstGeom>
          <a:noFill/>
          <a:ln>
            <a:noFill/>
          </a:ln>
        </p:spPr>
      </p:pic>
      <p:sp>
        <p:nvSpPr>
          <p:cNvPr id="740" name="Google Shape;740;p76"/>
          <p:cNvSpPr txBox="1"/>
          <p:nvPr/>
        </p:nvSpPr>
        <p:spPr>
          <a:xfrm>
            <a:off x="6261874" y="1426638"/>
            <a:ext cx="2670243" cy="268816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Tap in the field under “Name.”</a:t>
            </a:r>
            <a:endParaRPr/>
          </a:p>
          <a:p>
            <a:pPr indent="-457200" lvl="0" marL="457200" marR="0" rtl="0" algn="l">
              <a:spcBef>
                <a:spcPts val="480"/>
              </a:spcBef>
              <a:spcAft>
                <a:spcPts val="0"/>
              </a:spcAft>
              <a:buClr>
                <a:schemeClr val="dk1"/>
              </a:buClr>
              <a:buSzPts val="2400"/>
              <a:buFont typeface="Arial"/>
              <a:buAutoNum type="arabicPeriod"/>
            </a:pPr>
            <a:r>
              <a:rPr lang="en" sz="2400">
                <a:solidFill>
                  <a:schemeClr val="dk1"/>
                </a:solidFill>
                <a:latin typeface="Calibri"/>
                <a:ea typeface="Calibri"/>
                <a:cs typeface="Calibri"/>
                <a:sym typeface="Calibri"/>
              </a:rPr>
              <a:t>Enter the name of the task. This is what the user will see on the list of tasks.</a:t>
            </a:r>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a:p>
            <a:pPr indent="-234950" lvl="0" marL="342900" marR="0" rtl="0" algn="l">
              <a:spcBef>
                <a:spcPts val="340"/>
              </a:spcBef>
              <a:spcAft>
                <a:spcPts val="0"/>
              </a:spcAft>
              <a:buClr>
                <a:schemeClr val="lt1"/>
              </a:buClr>
              <a:buSzPts val="1700"/>
              <a:buFont typeface="Arial"/>
              <a:buNone/>
            </a:pPr>
            <a:r>
              <a:t/>
            </a:r>
            <a:endParaRPr sz="17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6" name="Shape 746"/>
        <p:cNvGrpSpPr/>
        <p:nvPr/>
      </p:nvGrpSpPr>
      <p:grpSpPr>
        <a:xfrm>
          <a:off x="0" y="0"/>
          <a:ext cx="0" cy="0"/>
          <a:chOff x="0" y="0"/>
          <a:chExt cx="0" cy="0"/>
        </a:xfrm>
      </p:grpSpPr>
      <p:sp>
        <p:nvSpPr>
          <p:cNvPr id="747" name="Google Shape;747;p77"/>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77"/>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p77"/>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p77"/>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Select Task Category</a:t>
            </a:r>
            <a:endParaRPr/>
          </a:p>
        </p:txBody>
      </p:sp>
      <p:pic>
        <p:nvPicPr>
          <p:cNvPr id="751" name="Google Shape;751;p77"/>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752" name="Google Shape;752;p77"/>
          <p:cNvSpPr txBox="1"/>
          <p:nvPr/>
        </p:nvSpPr>
        <p:spPr>
          <a:xfrm>
            <a:off x="6474801" y="1270974"/>
            <a:ext cx="2670243" cy="3230031"/>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220"/>
              <a:buFont typeface="Arial"/>
              <a:buAutoNum type="arabicPeriod"/>
            </a:pPr>
            <a:r>
              <a:rPr lang="en" sz="2220">
                <a:solidFill>
                  <a:schemeClr val="dk1"/>
                </a:solidFill>
                <a:latin typeface="Calibri"/>
                <a:ea typeface="Calibri"/>
                <a:cs typeface="Calibri"/>
                <a:sym typeface="Calibri"/>
              </a:rPr>
              <a:t>Tap “Work” for the task to show up in the list of work tasks.</a:t>
            </a:r>
            <a:endParaRPr/>
          </a:p>
          <a:p>
            <a:pPr indent="-457200" lvl="0" marL="457200" marR="0" rtl="0" algn="l">
              <a:spcBef>
                <a:spcPts val="444"/>
              </a:spcBef>
              <a:spcAft>
                <a:spcPts val="0"/>
              </a:spcAft>
              <a:buClr>
                <a:schemeClr val="dk1"/>
              </a:buClr>
              <a:buSzPts val="2220"/>
              <a:buFont typeface="Arial"/>
              <a:buAutoNum type="arabicPeriod"/>
            </a:pPr>
            <a:r>
              <a:rPr lang="en" sz="2220">
                <a:solidFill>
                  <a:schemeClr val="dk1"/>
                </a:solidFill>
                <a:latin typeface="Calibri"/>
                <a:ea typeface="Calibri"/>
                <a:cs typeface="Calibri"/>
                <a:sym typeface="Calibri"/>
              </a:rPr>
              <a:t>Tap “Home” for the task to show up in the list of home tasks.</a:t>
            </a:r>
            <a:endParaRPr/>
          </a:p>
          <a:p>
            <a:pPr indent="-457200" lvl="0" marL="457200" marR="0" rtl="0" algn="l">
              <a:spcBef>
                <a:spcPts val="444"/>
              </a:spcBef>
              <a:spcAft>
                <a:spcPts val="0"/>
              </a:spcAft>
              <a:buClr>
                <a:schemeClr val="dk1"/>
              </a:buClr>
              <a:buSzPts val="2220"/>
              <a:buFont typeface="Arial"/>
              <a:buAutoNum type="arabicPeriod"/>
            </a:pPr>
            <a:r>
              <a:rPr lang="en" sz="2220">
                <a:solidFill>
                  <a:schemeClr val="dk1"/>
                </a:solidFill>
                <a:latin typeface="Calibri"/>
                <a:ea typeface="Calibri"/>
                <a:cs typeface="Calibri"/>
                <a:sym typeface="Calibri"/>
              </a:rPr>
              <a:t>Tap “Other” for the task to show up in the list of other tasks</a:t>
            </a:r>
            <a:endParaRPr/>
          </a:p>
          <a:p>
            <a:pPr indent="-243078" lvl="0" marL="342900" marR="0" rtl="0" algn="l">
              <a:spcBef>
                <a:spcPts val="314"/>
              </a:spcBef>
              <a:spcAft>
                <a:spcPts val="0"/>
              </a:spcAft>
              <a:buClr>
                <a:schemeClr val="lt1"/>
              </a:buClr>
              <a:buSzPts val="1572"/>
              <a:buFont typeface="Arial"/>
              <a:buNone/>
            </a:pPr>
            <a:r>
              <a:t/>
            </a:r>
            <a:endParaRPr sz="1572">
              <a:solidFill>
                <a:schemeClr val="lt1"/>
              </a:solidFill>
              <a:latin typeface="Calibri"/>
              <a:ea typeface="Calibri"/>
              <a:cs typeface="Calibri"/>
              <a:sym typeface="Calibri"/>
            </a:endParaRPr>
          </a:p>
          <a:p>
            <a:pPr indent="-243078" lvl="0" marL="342900" marR="0" rtl="0" algn="l">
              <a:spcBef>
                <a:spcPts val="314"/>
              </a:spcBef>
              <a:spcAft>
                <a:spcPts val="0"/>
              </a:spcAft>
              <a:buClr>
                <a:schemeClr val="lt1"/>
              </a:buClr>
              <a:buSzPts val="1572"/>
              <a:buFont typeface="Arial"/>
              <a:buNone/>
            </a:pPr>
            <a:r>
              <a:t/>
            </a:r>
            <a:endParaRPr sz="1572">
              <a:solidFill>
                <a:schemeClr val="lt1"/>
              </a:solidFill>
              <a:latin typeface="Calibri"/>
              <a:ea typeface="Calibri"/>
              <a:cs typeface="Calibri"/>
              <a:sym typeface="Calibri"/>
            </a:endParaRPr>
          </a:p>
          <a:p>
            <a:pPr indent="-243078" lvl="0" marL="342900" marR="0" rtl="0" algn="l">
              <a:spcBef>
                <a:spcPts val="314"/>
              </a:spcBef>
              <a:spcAft>
                <a:spcPts val="0"/>
              </a:spcAft>
              <a:buClr>
                <a:schemeClr val="lt1"/>
              </a:buClr>
              <a:buSzPts val="1572"/>
              <a:buFont typeface="Arial"/>
              <a:buNone/>
            </a:pPr>
            <a:r>
              <a:t/>
            </a:r>
            <a:endParaRPr sz="1572">
              <a:solidFill>
                <a:schemeClr val="lt1"/>
              </a:solidFill>
              <a:latin typeface="Calibri"/>
              <a:ea typeface="Calibri"/>
              <a:cs typeface="Calibri"/>
              <a:sym typeface="Calibri"/>
            </a:endParaRPr>
          </a:p>
        </p:txBody>
      </p:sp>
      <p:pic>
        <p:nvPicPr>
          <p:cNvPr descr="A screenshot of a cell phone&#10;&#10;Description automatically generated" id="753" name="Google Shape;753;p77"/>
          <p:cNvPicPr preferRelativeResize="0"/>
          <p:nvPr/>
        </p:nvPicPr>
        <p:blipFill rotWithShape="1">
          <a:blip r:embed="rId4">
            <a:alphaModFix/>
          </a:blip>
          <a:srcRect b="0" l="0" r="0" t="0"/>
          <a:stretch/>
        </p:blipFill>
        <p:spPr>
          <a:xfrm>
            <a:off x="756668" y="414623"/>
            <a:ext cx="2438776" cy="432882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9" name="Shape 759"/>
        <p:cNvGrpSpPr/>
        <p:nvPr/>
      </p:nvGrpSpPr>
      <p:grpSpPr>
        <a:xfrm>
          <a:off x="0" y="0"/>
          <a:ext cx="0" cy="0"/>
          <a:chOff x="0" y="0"/>
          <a:chExt cx="0" cy="0"/>
        </a:xfrm>
      </p:grpSpPr>
      <p:sp>
        <p:nvSpPr>
          <p:cNvPr id="760" name="Google Shape;760;p78"/>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78"/>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78"/>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78"/>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Take Picture of Overall Task</a:t>
            </a:r>
            <a:endParaRPr b="1" sz="3700">
              <a:solidFill>
                <a:schemeClr val="dk1"/>
              </a:solidFill>
            </a:endParaRPr>
          </a:p>
        </p:txBody>
      </p:sp>
      <p:pic>
        <p:nvPicPr>
          <p:cNvPr id="764" name="Google Shape;764;p78"/>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765" name="Google Shape;765;p78"/>
          <p:cNvSpPr txBox="1"/>
          <p:nvPr>
            <p:ph idx="1" type="body"/>
          </p:nvPr>
        </p:nvSpPr>
        <p:spPr>
          <a:xfrm>
            <a:off x="6258643" y="1470890"/>
            <a:ext cx="2368319" cy="28994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AutoNum type="arabicPeriod"/>
            </a:pPr>
            <a:r>
              <a:rPr lang="en" sz="1800">
                <a:solidFill>
                  <a:schemeClr val="dk1"/>
                </a:solidFill>
              </a:rPr>
              <a:t>Tap “Take Picture.”</a:t>
            </a:r>
            <a:endParaRPr/>
          </a:p>
          <a:p>
            <a:pPr indent="-228600" lvl="0" marL="342900" rtl="0" algn="l">
              <a:spcBef>
                <a:spcPts val="360"/>
              </a:spcBef>
              <a:spcAft>
                <a:spcPts val="0"/>
              </a:spcAft>
              <a:buClr>
                <a:schemeClr val="lt1"/>
              </a:buClr>
              <a:buSzPts val="1800"/>
              <a:buNone/>
            </a:pPr>
            <a:r>
              <a:t/>
            </a:r>
            <a:endParaRPr sz="1800">
              <a:solidFill>
                <a:schemeClr val="dk1"/>
              </a:solidFill>
            </a:endParaRPr>
          </a:p>
          <a:p>
            <a:pPr indent="-342900" lvl="0" marL="342900" rtl="0" algn="l">
              <a:spcBef>
                <a:spcPts val="360"/>
              </a:spcBef>
              <a:spcAft>
                <a:spcPts val="0"/>
              </a:spcAft>
              <a:buClr>
                <a:schemeClr val="dk1"/>
              </a:buClr>
              <a:buSzPts val="1800"/>
              <a:buAutoNum type="arabicPeriod"/>
            </a:pPr>
            <a:r>
              <a:rPr lang="en" sz="1800">
                <a:solidFill>
                  <a:schemeClr val="dk1"/>
                </a:solidFill>
              </a:rPr>
              <a:t>Tap “OK” to allow access to access the camera.</a:t>
            </a:r>
            <a:endParaRPr/>
          </a:p>
        </p:txBody>
      </p:sp>
      <p:sp>
        <p:nvSpPr>
          <p:cNvPr id="766" name="Google Shape;766;p78"/>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67" name="Google Shape;767;p78"/>
          <p:cNvPicPr preferRelativeResize="0"/>
          <p:nvPr/>
        </p:nvPicPr>
        <p:blipFill rotWithShape="1">
          <a:blip r:embed="rId4">
            <a:alphaModFix/>
          </a:blip>
          <a:srcRect b="0" l="0" r="0" t="0"/>
          <a:stretch/>
        </p:blipFill>
        <p:spPr>
          <a:xfrm>
            <a:off x="465448" y="271526"/>
            <a:ext cx="2737014" cy="456169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1" name="Shape 771"/>
        <p:cNvGrpSpPr/>
        <p:nvPr/>
      </p:nvGrpSpPr>
      <p:grpSpPr>
        <a:xfrm>
          <a:off x="0" y="0"/>
          <a:ext cx="0" cy="0"/>
          <a:chOff x="0" y="0"/>
          <a:chExt cx="0" cy="0"/>
        </a:xfrm>
      </p:grpSpPr>
      <p:sp>
        <p:nvSpPr>
          <p:cNvPr id="772" name="Google Shape;772;p79"/>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3" name="Google Shape;773;p79"/>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79"/>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p79"/>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Take Picture of Overall Task</a:t>
            </a:r>
            <a:endParaRPr b="1" sz="3700">
              <a:solidFill>
                <a:schemeClr val="dk1"/>
              </a:solidFill>
            </a:endParaRPr>
          </a:p>
        </p:txBody>
      </p:sp>
      <p:pic>
        <p:nvPicPr>
          <p:cNvPr id="776" name="Google Shape;776;p79"/>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777" name="Google Shape;777;p79"/>
          <p:cNvSpPr txBox="1"/>
          <p:nvPr>
            <p:ph idx="1" type="body"/>
          </p:nvPr>
        </p:nvSpPr>
        <p:spPr>
          <a:xfrm>
            <a:off x="6597976" y="1270974"/>
            <a:ext cx="2368319" cy="28994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700"/>
              <a:buNone/>
            </a:pPr>
            <a:r>
              <a:rPr lang="en" sz="1700">
                <a:solidFill>
                  <a:schemeClr val="dk1"/>
                </a:solidFill>
              </a:rPr>
              <a:t>1. Take a picture of the task by tapping the white circle.</a:t>
            </a:r>
            <a:endParaRPr/>
          </a:p>
          <a:p>
            <a:pPr indent="0" lvl="0" marL="0" rtl="0" algn="l">
              <a:spcBef>
                <a:spcPts val="340"/>
              </a:spcBef>
              <a:spcAft>
                <a:spcPts val="0"/>
              </a:spcAft>
              <a:buClr>
                <a:schemeClr val="lt1"/>
              </a:buClr>
              <a:buSzPts val="1700"/>
              <a:buNone/>
            </a:pPr>
            <a:r>
              <a:t/>
            </a:r>
            <a:endParaRPr sz="1700">
              <a:solidFill>
                <a:schemeClr val="dk1"/>
              </a:solidFill>
            </a:endParaRPr>
          </a:p>
          <a:p>
            <a:pPr indent="0" lvl="0" marL="0" rtl="0" algn="l">
              <a:spcBef>
                <a:spcPts val="340"/>
              </a:spcBef>
              <a:spcAft>
                <a:spcPts val="0"/>
              </a:spcAft>
              <a:buClr>
                <a:schemeClr val="dk1"/>
              </a:buClr>
              <a:buSzPts val="1700"/>
              <a:buNone/>
            </a:pPr>
            <a:r>
              <a:rPr lang="en" sz="1700">
                <a:solidFill>
                  <a:schemeClr val="dk1"/>
                </a:solidFill>
              </a:rPr>
              <a:t>3. Tap “Use Photo.”</a:t>
            </a:r>
            <a:endParaRPr/>
          </a:p>
          <a:p>
            <a:pPr indent="0" lvl="0" marL="0" rtl="0" algn="l">
              <a:spcBef>
                <a:spcPts val="340"/>
              </a:spcBef>
              <a:spcAft>
                <a:spcPts val="0"/>
              </a:spcAft>
              <a:buClr>
                <a:schemeClr val="lt1"/>
              </a:buClr>
              <a:buSzPts val="1700"/>
              <a:buNone/>
            </a:pPr>
            <a:r>
              <a:t/>
            </a:r>
            <a:endParaRPr sz="1700">
              <a:solidFill>
                <a:schemeClr val="dk1"/>
              </a:solidFill>
            </a:endParaRPr>
          </a:p>
          <a:p>
            <a:pPr indent="0" lvl="0" marL="0" rtl="0" algn="l">
              <a:spcBef>
                <a:spcPts val="340"/>
              </a:spcBef>
              <a:spcAft>
                <a:spcPts val="0"/>
              </a:spcAft>
              <a:buClr>
                <a:schemeClr val="dk1"/>
              </a:buClr>
              <a:buSzPts val="1700"/>
              <a:buNone/>
            </a:pPr>
            <a:r>
              <a:rPr lang="en" sz="1700">
                <a:solidFill>
                  <a:schemeClr val="dk1"/>
                </a:solidFill>
              </a:rPr>
              <a:t>4. Tap “Save.”</a:t>
            </a:r>
            <a:endParaRPr/>
          </a:p>
        </p:txBody>
      </p:sp>
      <p:pic>
        <p:nvPicPr>
          <p:cNvPr id="778" name="Google Shape;778;p79"/>
          <p:cNvPicPr preferRelativeResize="0"/>
          <p:nvPr/>
        </p:nvPicPr>
        <p:blipFill rotWithShape="1">
          <a:blip r:embed="rId4">
            <a:alphaModFix/>
          </a:blip>
          <a:srcRect b="0" l="0" r="0" t="0"/>
          <a:stretch/>
        </p:blipFill>
        <p:spPr>
          <a:xfrm>
            <a:off x="1690777" y="868033"/>
            <a:ext cx="2057400" cy="3429000"/>
          </a:xfrm>
          <a:prstGeom prst="rect">
            <a:avLst/>
          </a:prstGeom>
          <a:noFill/>
          <a:ln>
            <a:noFill/>
          </a:ln>
        </p:spPr>
      </p:pic>
      <p:sp>
        <p:nvSpPr>
          <p:cNvPr id="779" name="Google Shape;779;p79"/>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3" name="Shape 783"/>
        <p:cNvGrpSpPr/>
        <p:nvPr/>
      </p:nvGrpSpPr>
      <p:grpSpPr>
        <a:xfrm>
          <a:off x="0" y="0"/>
          <a:ext cx="0" cy="0"/>
          <a:chOff x="0" y="0"/>
          <a:chExt cx="0" cy="0"/>
        </a:xfrm>
      </p:grpSpPr>
      <p:sp>
        <p:nvSpPr>
          <p:cNvPr id="784" name="Google Shape;784;p80"/>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p80"/>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p80"/>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80"/>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a:t>
            </a:r>
            <a:endParaRPr/>
          </a:p>
        </p:txBody>
      </p:sp>
      <p:sp>
        <p:nvSpPr>
          <p:cNvPr id="788" name="Google Shape;788;p80"/>
          <p:cNvSpPr txBox="1"/>
          <p:nvPr>
            <p:ph idx="1" type="body"/>
          </p:nvPr>
        </p:nvSpPr>
        <p:spPr>
          <a:xfrm>
            <a:off x="6172199" y="1229389"/>
            <a:ext cx="2883779" cy="185671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AutoNum type="arabicPeriod"/>
            </a:pPr>
            <a:r>
              <a:rPr lang="en" sz="1700">
                <a:solidFill>
                  <a:schemeClr val="dk1"/>
                </a:solidFill>
              </a:rPr>
              <a:t>Select the task.</a:t>
            </a:r>
            <a:endParaRPr/>
          </a:p>
          <a:p>
            <a:pPr indent="-234950" lvl="0" marL="342900" rtl="0" algn="l">
              <a:spcBef>
                <a:spcPts val="340"/>
              </a:spcBef>
              <a:spcAft>
                <a:spcPts val="0"/>
              </a:spcAft>
              <a:buClr>
                <a:schemeClr val="lt1"/>
              </a:buClr>
              <a:buSzPts val="1700"/>
              <a:buNone/>
            </a:pPr>
            <a:r>
              <a:t/>
            </a:r>
            <a:endParaRPr sz="1700">
              <a:solidFill>
                <a:schemeClr val="dk1"/>
              </a:solidFill>
            </a:endParaRPr>
          </a:p>
          <a:p>
            <a:pPr indent="-342900" lvl="0" marL="342900" rtl="0" algn="l">
              <a:spcBef>
                <a:spcPts val="340"/>
              </a:spcBef>
              <a:spcAft>
                <a:spcPts val="0"/>
              </a:spcAft>
              <a:buClr>
                <a:schemeClr val="dk1"/>
              </a:buClr>
              <a:buSzPts val="1700"/>
              <a:buAutoNum type="arabicPeriod"/>
            </a:pPr>
            <a:r>
              <a:rPr lang="en" sz="1700">
                <a:solidFill>
                  <a:schemeClr val="dk1"/>
                </a:solidFill>
              </a:rPr>
              <a:t>Tap “Add Step.”</a:t>
            </a:r>
            <a:endParaRPr/>
          </a:p>
          <a:p>
            <a:pPr indent="-234950" lvl="0" marL="342900" rtl="0" algn="l">
              <a:spcBef>
                <a:spcPts val="340"/>
              </a:spcBef>
              <a:spcAft>
                <a:spcPts val="0"/>
              </a:spcAft>
              <a:buClr>
                <a:schemeClr val="lt1"/>
              </a:buClr>
              <a:buSzPts val="1700"/>
              <a:buNone/>
            </a:pPr>
            <a:r>
              <a:t/>
            </a:r>
            <a:endParaRPr sz="1700">
              <a:solidFill>
                <a:schemeClr val="dk1"/>
              </a:solidFill>
            </a:endParaRPr>
          </a:p>
          <a:p>
            <a:pPr indent="-342900" lvl="0" marL="342900" rtl="0" algn="l">
              <a:spcBef>
                <a:spcPts val="340"/>
              </a:spcBef>
              <a:spcAft>
                <a:spcPts val="0"/>
              </a:spcAft>
              <a:buClr>
                <a:schemeClr val="dk1"/>
              </a:buClr>
              <a:buSzPts val="1700"/>
              <a:buAutoNum type="arabicPeriod"/>
            </a:pPr>
            <a:r>
              <a:rPr lang="en" sz="1700">
                <a:solidFill>
                  <a:schemeClr val="dk1"/>
                </a:solidFill>
              </a:rPr>
              <a:t>Tap in the “Click here” box to add an image, audio, or video.</a:t>
            </a:r>
            <a:endParaRPr sz="1700">
              <a:solidFill>
                <a:schemeClr val="dk1"/>
              </a:solidFill>
            </a:endParaRPr>
          </a:p>
        </p:txBody>
      </p:sp>
      <p:pic>
        <p:nvPicPr>
          <p:cNvPr id="789" name="Google Shape;789;p80"/>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790" name="Google Shape;790;p80"/>
          <p:cNvPicPr preferRelativeResize="0"/>
          <p:nvPr/>
        </p:nvPicPr>
        <p:blipFill rotWithShape="1">
          <a:blip r:embed="rId4">
            <a:alphaModFix/>
          </a:blip>
          <a:srcRect b="0" l="0" r="0" t="0"/>
          <a:stretch/>
        </p:blipFill>
        <p:spPr>
          <a:xfrm>
            <a:off x="1551317" y="672859"/>
            <a:ext cx="2057400" cy="3429000"/>
          </a:xfrm>
          <a:prstGeom prst="rect">
            <a:avLst/>
          </a:prstGeom>
          <a:noFill/>
          <a:ln>
            <a:noFill/>
          </a:ln>
        </p:spPr>
      </p:pic>
      <p:sp>
        <p:nvSpPr>
          <p:cNvPr id="791" name="Google Shape;791;p80"/>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7" name="Shape 797"/>
        <p:cNvGrpSpPr/>
        <p:nvPr/>
      </p:nvGrpSpPr>
      <p:grpSpPr>
        <a:xfrm>
          <a:off x="0" y="0"/>
          <a:ext cx="0" cy="0"/>
          <a:chOff x="0" y="0"/>
          <a:chExt cx="0" cy="0"/>
        </a:xfrm>
      </p:grpSpPr>
      <p:sp>
        <p:nvSpPr>
          <p:cNvPr id="798" name="Google Shape;798;p81"/>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81"/>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p81"/>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1" name="Google Shape;801;p81"/>
          <p:cNvSpPr txBox="1"/>
          <p:nvPr>
            <p:ph type="title"/>
          </p:nvPr>
        </p:nvSpPr>
        <p:spPr>
          <a:xfrm>
            <a:off x="5250657" y="276802"/>
            <a:ext cx="3893343" cy="1437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a:t>
            </a:r>
            <a:br>
              <a:rPr b="1" lang="en" sz="3700">
                <a:solidFill>
                  <a:schemeClr val="dk1"/>
                </a:solidFill>
              </a:rPr>
            </a:br>
            <a:r>
              <a:rPr b="1" lang="en" sz="3700">
                <a:solidFill>
                  <a:schemeClr val="dk1"/>
                </a:solidFill>
              </a:rPr>
              <a:t>Name the Step</a:t>
            </a:r>
            <a:endParaRPr/>
          </a:p>
        </p:txBody>
      </p:sp>
      <p:sp>
        <p:nvSpPr>
          <p:cNvPr id="802" name="Google Shape;802;p81"/>
          <p:cNvSpPr txBox="1"/>
          <p:nvPr>
            <p:ph idx="1" type="body"/>
          </p:nvPr>
        </p:nvSpPr>
        <p:spPr>
          <a:xfrm>
            <a:off x="6553200" y="1885950"/>
            <a:ext cx="2472386" cy="2400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AutoNum type="arabicPeriod"/>
            </a:pPr>
            <a:r>
              <a:rPr lang="en" sz="1700">
                <a:solidFill>
                  <a:schemeClr val="dk1"/>
                </a:solidFill>
              </a:rPr>
              <a:t>Tap in the Title Box.</a:t>
            </a:r>
            <a:endParaRPr/>
          </a:p>
          <a:p>
            <a:pPr indent="-234950" lvl="0" marL="342900" rtl="0" algn="l">
              <a:spcBef>
                <a:spcPts val="340"/>
              </a:spcBef>
              <a:spcAft>
                <a:spcPts val="0"/>
              </a:spcAft>
              <a:buClr>
                <a:schemeClr val="lt1"/>
              </a:buClr>
              <a:buSzPts val="1700"/>
              <a:buNone/>
            </a:pPr>
            <a:r>
              <a:t/>
            </a:r>
            <a:endParaRPr sz="1700">
              <a:solidFill>
                <a:schemeClr val="dk1"/>
              </a:solidFill>
            </a:endParaRPr>
          </a:p>
          <a:p>
            <a:pPr indent="-342900" lvl="0" marL="342900" rtl="0" algn="l">
              <a:spcBef>
                <a:spcPts val="340"/>
              </a:spcBef>
              <a:spcAft>
                <a:spcPts val="0"/>
              </a:spcAft>
              <a:buClr>
                <a:schemeClr val="dk1"/>
              </a:buClr>
              <a:buSzPts val="1700"/>
              <a:buAutoNum type="arabicPeriod"/>
            </a:pPr>
            <a:r>
              <a:rPr lang="en" sz="1700">
                <a:solidFill>
                  <a:schemeClr val="dk1"/>
                </a:solidFill>
              </a:rPr>
              <a:t>Enter the name of the step.</a:t>
            </a:r>
            <a:endParaRPr/>
          </a:p>
          <a:p>
            <a:pPr indent="-234950" lvl="0" marL="342900" rtl="0" algn="l">
              <a:spcBef>
                <a:spcPts val="340"/>
              </a:spcBef>
              <a:spcAft>
                <a:spcPts val="0"/>
              </a:spcAft>
              <a:buClr>
                <a:schemeClr val="lt1"/>
              </a:buClr>
              <a:buSzPts val="1700"/>
              <a:buNone/>
            </a:pPr>
            <a:r>
              <a:t/>
            </a:r>
            <a:endParaRPr sz="1700">
              <a:solidFill>
                <a:schemeClr val="dk1"/>
              </a:solidFill>
            </a:endParaRPr>
          </a:p>
          <a:p>
            <a:pPr indent="-342900" lvl="0" marL="342900" rtl="0" algn="l">
              <a:spcBef>
                <a:spcPts val="340"/>
              </a:spcBef>
              <a:spcAft>
                <a:spcPts val="0"/>
              </a:spcAft>
              <a:buClr>
                <a:schemeClr val="dk1"/>
              </a:buClr>
              <a:buSzPts val="1700"/>
              <a:buAutoNum type="arabicPeriod"/>
            </a:pPr>
            <a:r>
              <a:rPr lang="en" sz="1700">
                <a:solidFill>
                  <a:schemeClr val="dk1"/>
                </a:solidFill>
              </a:rPr>
              <a:t>Tap somewhere else on the screen to minimize the keyboard.</a:t>
            </a:r>
            <a:endParaRPr sz="1700">
              <a:solidFill>
                <a:schemeClr val="dk1"/>
              </a:solidFill>
            </a:endParaRPr>
          </a:p>
        </p:txBody>
      </p:sp>
      <p:pic>
        <p:nvPicPr>
          <p:cNvPr id="803" name="Google Shape;803;p81"/>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804" name="Google Shape;804;p81"/>
          <p:cNvPicPr preferRelativeResize="0"/>
          <p:nvPr/>
        </p:nvPicPr>
        <p:blipFill rotWithShape="1">
          <a:blip r:embed="rId4">
            <a:alphaModFix/>
          </a:blip>
          <a:srcRect b="0" l="0" r="0" t="0"/>
          <a:stretch/>
        </p:blipFill>
        <p:spPr>
          <a:xfrm>
            <a:off x="1045336" y="554463"/>
            <a:ext cx="2318197" cy="4114800"/>
          </a:xfrm>
          <a:prstGeom prst="rect">
            <a:avLst/>
          </a:prstGeom>
          <a:noFill/>
          <a:ln>
            <a:noFill/>
          </a:ln>
        </p:spPr>
      </p:pic>
      <p:sp>
        <p:nvSpPr>
          <p:cNvPr id="805" name="Google Shape;805;p81"/>
          <p:cNvSpPr/>
          <p:nvPr/>
        </p:nvSpPr>
        <p:spPr>
          <a:xfrm rot="2361106">
            <a:off x="3424686" y="59549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11" name="Shape 811"/>
        <p:cNvGrpSpPr/>
        <p:nvPr/>
      </p:nvGrpSpPr>
      <p:grpSpPr>
        <a:xfrm>
          <a:off x="0" y="0"/>
          <a:ext cx="0" cy="0"/>
          <a:chOff x="0" y="0"/>
          <a:chExt cx="0" cy="0"/>
        </a:xfrm>
      </p:grpSpPr>
      <p:sp>
        <p:nvSpPr>
          <p:cNvPr id="812" name="Google Shape;812;p82"/>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3" name="Google Shape;813;p82"/>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4" name="Google Shape;814;p82"/>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5" name="Google Shape;815;p82"/>
          <p:cNvSpPr txBox="1"/>
          <p:nvPr>
            <p:ph type="title"/>
          </p:nvPr>
        </p:nvSpPr>
        <p:spPr>
          <a:xfrm>
            <a:off x="5250657" y="276802"/>
            <a:ext cx="3893343" cy="1437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 </a:t>
            </a:r>
            <a:br>
              <a:rPr b="1" lang="en" sz="3700">
                <a:solidFill>
                  <a:schemeClr val="dk1"/>
                </a:solidFill>
              </a:rPr>
            </a:br>
            <a:r>
              <a:rPr b="1" lang="en" sz="3700">
                <a:solidFill>
                  <a:schemeClr val="dk1"/>
                </a:solidFill>
              </a:rPr>
              <a:t>Use a Previously Recorded Video</a:t>
            </a:r>
            <a:endParaRPr/>
          </a:p>
        </p:txBody>
      </p:sp>
      <p:sp>
        <p:nvSpPr>
          <p:cNvPr id="816" name="Google Shape;816;p82"/>
          <p:cNvSpPr txBox="1"/>
          <p:nvPr>
            <p:ph idx="1" type="body"/>
          </p:nvPr>
        </p:nvSpPr>
        <p:spPr>
          <a:xfrm>
            <a:off x="6553200" y="1885950"/>
            <a:ext cx="2472386" cy="174473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700"/>
              <a:buAutoNum type="arabicPeriod"/>
            </a:pPr>
            <a:r>
              <a:rPr lang="en" sz="1700">
                <a:solidFill>
                  <a:schemeClr val="dk1"/>
                </a:solidFill>
              </a:rPr>
              <a:t>Tap the film icon.</a:t>
            </a:r>
            <a:endParaRPr/>
          </a:p>
          <a:p>
            <a:pPr indent="-234950" lvl="0" marL="342900" rtl="0" algn="l">
              <a:lnSpc>
                <a:spcPct val="90000"/>
              </a:lnSpc>
              <a:spcBef>
                <a:spcPts val="340"/>
              </a:spcBef>
              <a:spcAft>
                <a:spcPts val="0"/>
              </a:spcAft>
              <a:buClr>
                <a:schemeClr val="lt1"/>
              </a:buClr>
              <a:buSzPts val="1700"/>
              <a:buNone/>
            </a:pPr>
            <a:r>
              <a:t/>
            </a:r>
            <a:endParaRPr sz="1700">
              <a:solidFill>
                <a:schemeClr val="dk1"/>
              </a:solidFill>
            </a:endParaRPr>
          </a:p>
          <a:p>
            <a:pPr indent="-342900" lvl="0" marL="342900" rtl="0" algn="l">
              <a:lnSpc>
                <a:spcPct val="90000"/>
              </a:lnSpc>
              <a:spcBef>
                <a:spcPts val="340"/>
              </a:spcBef>
              <a:spcAft>
                <a:spcPts val="0"/>
              </a:spcAft>
              <a:buClr>
                <a:schemeClr val="dk1"/>
              </a:buClr>
              <a:buSzPts val="1700"/>
              <a:buAutoNum type="arabicPeriod"/>
            </a:pPr>
            <a:r>
              <a:rPr lang="en" sz="1700">
                <a:solidFill>
                  <a:schemeClr val="dk1"/>
                </a:solidFill>
              </a:rPr>
              <a:t>Tap “OK” when asked for access to your photos.</a:t>
            </a:r>
            <a:endParaRPr/>
          </a:p>
          <a:p>
            <a:pPr indent="-234950" lvl="0" marL="342900" rtl="0" algn="l">
              <a:lnSpc>
                <a:spcPct val="90000"/>
              </a:lnSpc>
              <a:spcBef>
                <a:spcPts val="340"/>
              </a:spcBef>
              <a:spcAft>
                <a:spcPts val="0"/>
              </a:spcAft>
              <a:buClr>
                <a:schemeClr val="lt1"/>
              </a:buClr>
              <a:buSzPts val="1700"/>
              <a:buNone/>
            </a:pPr>
            <a:r>
              <a:t/>
            </a:r>
            <a:endParaRPr sz="1700">
              <a:solidFill>
                <a:schemeClr val="dk1"/>
              </a:solidFill>
            </a:endParaRPr>
          </a:p>
          <a:p>
            <a:pPr indent="-342900" lvl="0" marL="342900" rtl="0" algn="l">
              <a:lnSpc>
                <a:spcPct val="90000"/>
              </a:lnSpc>
              <a:spcBef>
                <a:spcPts val="340"/>
              </a:spcBef>
              <a:spcAft>
                <a:spcPts val="0"/>
              </a:spcAft>
              <a:buClr>
                <a:schemeClr val="dk1"/>
              </a:buClr>
              <a:buSzPts val="1700"/>
              <a:buAutoNum type="arabicPeriod"/>
            </a:pPr>
            <a:r>
              <a:rPr lang="en" sz="1700">
                <a:solidFill>
                  <a:schemeClr val="dk1"/>
                </a:solidFill>
              </a:rPr>
              <a:t>Tap the video (in your photos).</a:t>
            </a:r>
            <a:endParaRPr sz="1700">
              <a:solidFill>
                <a:schemeClr val="dk1"/>
              </a:solidFill>
            </a:endParaRPr>
          </a:p>
        </p:txBody>
      </p:sp>
      <p:pic>
        <p:nvPicPr>
          <p:cNvPr id="817" name="Google Shape;817;p82"/>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818" name="Google Shape;818;p82"/>
          <p:cNvPicPr preferRelativeResize="0"/>
          <p:nvPr/>
        </p:nvPicPr>
        <p:blipFill rotWithShape="1">
          <a:blip r:embed="rId4">
            <a:alphaModFix/>
          </a:blip>
          <a:srcRect b="0" l="0" r="0" t="0"/>
          <a:stretch/>
        </p:blipFill>
        <p:spPr>
          <a:xfrm>
            <a:off x="1045336" y="554463"/>
            <a:ext cx="2318197" cy="4114800"/>
          </a:xfrm>
          <a:prstGeom prst="rect">
            <a:avLst/>
          </a:prstGeom>
          <a:noFill/>
          <a:ln>
            <a:noFill/>
          </a:ln>
        </p:spPr>
      </p:pic>
      <p:sp>
        <p:nvSpPr>
          <p:cNvPr id="819" name="Google Shape;819;p82"/>
          <p:cNvSpPr/>
          <p:nvPr/>
        </p:nvSpPr>
        <p:spPr>
          <a:xfrm rot="2361106">
            <a:off x="4228911" y="2697900"/>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25" name="Shape 825"/>
        <p:cNvGrpSpPr/>
        <p:nvPr/>
      </p:nvGrpSpPr>
      <p:grpSpPr>
        <a:xfrm>
          <a:off x="0" y="0"/>
          <a:ext cx="0" cy="0"/>
          <a:chOff x="0" y="0"/>
          <a:chExt cx="0" cy="0"/>
        </a:xfrm>
      </p:grpSpPr>
      <p:sp>
        <p:nvSpPr>
          <p:cNvPr id="826" name="Google Shape;826;p83"/>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p83"/>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p83"/>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p83"/>
          <p:cNvSpPr txBox="1"/>
          <p:nvPr>
            <p:ph type="title"/>
          </p:nvPr>
        </p:nvSpPr>
        <p:spPr>
          <a:xfrm>
            <a:off x="5250657" y="276802"/>
            <a:ext cx="3893343" cy="1437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a:t>
            </a:r>
            <a:br>
              <a:rPr b="1" lang="en" sz="3700">
                <a:solidFill>
                  <a:schemeClr val="dk1"/>
                </a:solidFill>
              </a:rPr>
            </a:br>
            <a:r>
              <a:rPr b="1" lang="en" sz="3700">
                <a:solidFill>
                  <a:schemeClr val="dk1"/>
                </a:solidFill>
              </a:rPr>
              <a:t>Record Video Prompt </a:t>
            </a:r>
            <a:endParaRPr/>
          </a:p>
        </p:txBody>
      </p:sp>
      <p:pic>
        <p:nvPicPr>
          <p:cNvPr id="830" name="Google Shape;830;p83"/>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831" name="Google Shape;831;p83"/>
          <p:cNvSpPr txBox="1"/>
          <p:nvPr>
            <p:ph idx="1" type="body"/>
          </p:nvPr>
        </p:nvSpPr>
        <p:spPr>
          <a:xfrm>
            <a:off x="6371985" y="1828800"/>
            <a:ext cx="2714445" cy="2057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AutoNum type="arabicPeriod"/>
            </a:pPr>
            <a:r>
              <a:rPr lang="en" sz="1700">
                <a:solidFill>
                  <a:schemeClr val="dk1"/>
                </a:solidFill>
              </a:rPr>
              <a:t>Tap the video camera.</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the red button to record.</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Record video.</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the red button when finished recording your video.</a:t>
            </a:r>
            <a:endParaRPr/>
          </a:p>
        </p:txBody>
      </p:sp>
      <p:pic>
        <p:nvPicPr>
          <p:cNvPr id="832" name="Google Shape;832;p83"/>
          <p:cNvPicPr preferRelativeResize="0"/>
          <p:nvPr/>
        </p:nvPicPr>
        <p:blipFill rotWithShape="1">
          <a:blip r:embed="rId4">
            <a:alphaModFix/>
          </a:blip>
          <a:srcRect b="0" l="0" r="0" t="0"/>
          <a:stretch/>
        </p:blipFill>
        <p:spPr>
          <a:xfrm>
            <a:off x="378434" y="-1033232"/>
            <a:ext cx="4397039" cy="5205181"/>
          </a:xfrm>
          <a:prstGeom prst="rect">
            <a:avLst/>
          </a:prstGeom>
          <a:noFill/>
          <a:ln>
            <a:noFill/>
          </a:ln>
        </p:spPr>
      </p:pic>
      <p:sp>
        <p:nvSpPr>
          <p:cNvPr id="833" name="Google Shape;833;p83"/>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7" name="Shape 837"/>
        <p:cNvGrpSpPr/>
        <p:nvPr/>
      </p:nvGrpSpPr>
      <p:grpSpPr>
        <a:xfrm>
          <a:off x="0" y="0"/>
          <a:ext cx="0" cy="0"/>
          <a:chOff x="0" y="0"/>
          <a:chExt cx="0" cy="0"/>
        </a:xfrm>
      </p:grpSpPr>
      <p:sp>
        <p:nvSpPr>
          <p:cNvPr id="838" name="Google Shape;838;p84"/>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9" name="Google Shape;839;p84"/>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0" name="Google Shape;840;p84"/>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84"/>
          <p:cNvSpPr txBox="1"/>
          <p:nvPr>
            <p:ph type="title"/>
          </p:nvPr>
        </p:nvSpPr>
        <p:spPr>
          <a:xfrm>
            <a:off x="5250657" y="276802"/>
            <a:ext cx="3893343" cy="1437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a:t>
            </a:r>
            <a:br>
              <a:rPr b="1" lang="en" sz="3700">
                <a:solidFill>
                  <a:schemeClr val="dk1"/>
                </a:solidFill>
              </a:rPr>
            </a:br>
            <a:r>
              <a:rPr b="1" lang="en" sz="3700">
                <a:solidFill>
                  <a:schemeClr val="dk1"/>
                </a:solidFill>
              </a:rPr>
              <a:t>Use a Previously Taken Photo</a:t>
            </a:r>
            <a:endParaRPr/>
          </a:p>
        </p:txBody>
      </p:sp>
      <p:pic>
        <p:nvPicPr>
          <p:cNvPr id="842" name="Google Shape;842;p84"/>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843" name="Google Shape;843;p84"/>
          <p:cNvSpPr txBox="1"/>
          <p:nvPr>
            <p:ph idx="1" type="body"/>
          </p:nvPr>
        </p:nvSpPr>
        <p:spPr>
          <a:xfrm>
            <a:off x="6371985" y="1828800"/>
            <a:ext cx="2714445" cy="2057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AutoNum type="arabicPeriod"/>
            </a:pPr>
            <a:r>
              <a:rPr lang="en" sz="1700">
                <a:solidFill>
                  <a:schemeClr val="dk1"/>
                </a:solidFill>
              </a:rPr>
              <a:t>Tap the pictures icon to access a picture in the device’s camera roll.</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the desired camera roll photo album.</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the desired photo.</a:t>
            </a:r>
            <a:endParaRPr sz="1700">
              <a:solidFill>
                <a:schemeClr val="dk1"/>
              </a:solidFill>
            </a:endParaRPr>
          </a:p>
          <a:p>
            <a:pPr indent="-342900" lvl="0" marL="342900" rtl="0" algn="l">
              <a:spcBef>
                <a:spcPts val="340"/>
              </a:spcBef>
              <a:spcAft>
                <a:spcPts val="0"/>
              </a:spcAft>
              <a:buClr>
                <a:schemeClr val="dk1"/>
              </a:buClr>
              <a:buSzPts val="1700"/>
              <a:buAutoNum type="arabicPeriod"/>
            </a:pPr>
            <a:r>
              <a:rPr lang="en" sz="1700">
                <a:solidFill>
                  <a:schemeClr val="dk1"/>
                </a:solidFill>
              </a:rPr>
              <a:t>Tap the red button when finished recording your video.</a:t>
            </a:r>
            <a:endParaRPr/>
          </a:p>
        </p:txBody>
      </p:sp>
      <p:pic>
        <p:nvPicPr>
          <p:cNvPr id="844" name="Google Shape;844;p84"/>
          <p:cNvPicPr preferRelativeResize="0"/>
          <p:nvPr/>
        </p:nvPicPr>
        <p:blipFill rotWithShape="1">
          <a:blip r:embed="rId4">
            <a:alphaModFix/>
          </a:blip>
          <a:srcRect b="0" l="0" r="0" t="0"/>
          <a:stretch/>
        </p:blipFill>
        <p:spPr>
          <a:xfrm>
            <a:off x="1045336" y="554463"/>
            <a:ext cx="2318197" cy="4114800"/>
          </a:xfrm>
          <a:prstGeom prst="rect">
            <a:avLst/>
          </a:prstGeom>
          <a:noFill/>
          <a:ln>
            <a:noFill/>
          </a:ln>
        </p:spPr>
      </p:pic>
      <p:sp>
        <p:nvSpPr>
          <p:cNvPr id="845" name="Google Shape;845;p84"/>
          <p:cNvSpPr/>
          <p:nvPr/>
        </p:nvSpPr>
        <p:spPr>
          <a:xfrm rot="2361106">
            <a:off x="4232429" y="150989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9" name="Shape 849"/>
        <p:cNvGrpSpPr/>
        <p:nvPr/>
      </p:nvGrpSpPr>
      <p:grpSpPr>
        <a:xfrm>
          <a:off x="0" y="0"/>
          <a:ext cx="0" cy="0"/>
          <a:chOff x="0" y="0"/>
          <a:chExt cx="0" cy="0"/>
        </a:xfrm>
      </p:grpSpPr>
      <p:sp>
        <p:nvSpPr>
          <p:cNvPr id="850" name="Google Shape;850;p85"/>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85"/>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p85"/>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85"/>
          <p:cNvSpPr txBox="1"/>
          <p:nvPr>
            <p:ph type="title"/>
          </p:nvPr>
        </p:nvSpPr>
        <p:spPr>
          <a:xfrm>
            <a:off x="5250657" y="276802"/>
            <a:ext cx="3893343" cy="1437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a:t>
            </a:r>
            <a:br>
              <a:rPr b="1" lang="en" sz="3700">
                <a:solidFill>
                  <a:schemeClr val="dk1"/>
                </a:solidFill>
              </a:rPr>
            </a:br>
            <a:r>
              <a:rPr b="1" lang="en" sz="3700">
                <a:solidFill>
                  <a:schemeClr val="dk1"/>
                </a:solidFill>
              </a:rPr>
              <a:t>Take a Photo of the Step</a:t>
            </a:r>
            <a:endParaRPr/>
          </a:p>
        </p:txBody>
      </p:sp>
      <p:pic>
        <p:nvPicPr>
          <p:cNvPr id="854" name="Google Shape;854;p85"/>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855" name="Google Shape;855;p85"/>
          <p:cNvSpPr txBox="1"/>
          <p:nvPr>
            <p:ph idx="1" type="body"/>
          </p:nvPr>
        </p:nvSpPr>
        <p:spPr>
          <a:xfrm>
            <a:off x="6371985" y="1828800"/>
            <a:ext cx="2714445" cy="2057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AutoNum type="arabicPeriod"/>
            </a:pPr>
            <a:r>
              <a:rPr lang="en" sz="1700">
                <a:solidFill>
                  <a:schemeClr val="dk1"/>
                </a:solidFill>
              </a:rPr>
              <a:t>Tap the camera icon.</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the white button to take a picture.</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“Use Photo.”</a:t>
            </a:r>
            <a:endParaRPr/>
          </a:p>
        </p:txBody>
      </p:sp>
      <p:pic>
        <p:nvPicPr>
          <p:cNvPr id="856" name="Google Shape;856;p85"/>
          <p:cNvPicPr preferRelativeResize="0"/>
          <p:nvPr/>
        </p:nvPicPr>
        <p:blipFill rotWithShape="1">
          <a:blip r:embed="rId4">
            <a:alphaModFix/>
          </a:blip>
          <a:srcRect b="0" l="0" r="0" t="0"/>
          <a:stretch/>
        </p:blipFill>
        <p:spPr>
          <a:xfrm>
            <a:off x="1045336" y="554463"/>
            <a:ext cx="2318197" cy="4114800"/>
          </a:xfrm>
          <a:prstGeom prst="rect">
            <a:avLst/>
          </a:prstGeom>
          <a:noFill/>
          <a:ln>
            <a:noFill/>
          </a:ln>
        </p:spPr>
      </p:pic>
      <p:sp>
        <p:nvSpPr>
          <p:cNvPr id="857" name="Google Shape;857;p85"/>
          <p:cNvSpPr/>
          <p:nvPr/>
        </p:nvSpPr>
        <p:spPr>
          <a:xfrm rot="2361106">
            <a:off x="4232430" y="202424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2"/>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88" name="Google Shape;188;p32"/>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pic>
        <p:nvPicPr>
          <p:cNvPr descr="A screenshot of a cell phone&#10;&#10;Description automatically generated" id="189" name="Google Shape;189;p32"/>
          <p:cNvPicPr preferRelativeResize="0"/>
          <p:nvPr>
            <p:ph idx="1" type="body"/>
          </p:nvPr>
        </p:nvPicPr>
        <p:blipFill rotWithShape="1">
          <a:blip r:embed="rId5">
            <a:alphaModFix/>
          </a:blip>
          <a:srcRect b="0" l="0" r="0" t="0"/>
          <a:stretch/>
        </p:blipFill>
        <p:spPr>
          <a:xfrm>
            <a:off x="629136" y="2192377"/>
            <a:ext cx="7885728" cy="2617106"/>
          </a:xfrm>
          <a:prstGeom prst="rect">
            <a:avLst/>
          </a:prstGeom>
          <a:noFill/>
          <a:ln>
            <a:noFill/>
          </a:ln>
        </p:spPr>
      </p:pic>
      <p:sp>
        <p:nvSpPr>
          <p:cNvPr id="190" name="Google Shape;190;p32"/>
          <p:cNvSpPr txBox="1"/>
          <p:nvPr>
            <p:ph type="title"/>
          </p:nvPr>
        </p:nvSpPr>
        <p:spPr>
          <a:xfrm>
            <a:off x="496272" y="980434"/>
            <a:ext cx="8382000" cy="136271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959"/>
              <a:buFont typeface="Calibri"/>
              <a:buNone/>
            </a:pPr>
            <a:r>
              <a:rPr lang="en" sz="3959">
                <a:solidFill>
                  <a:srgbClr val="FF0000"/>
                </a:solidFill>
              </a:rPr>
              <a:t>What is the connection between independent living and employment for individuals with ID?</a:t>
            </a:r>
            <a:endParaRPr/>
          </a:p>
        </p:txBody>
      </p:sp>
      <p:sp>
        <p:nvSpPr>
          <p:cNvPr id="191" name="Google Shape;191;p32"/>
          <p:cNvSpPr txBox="1"/>
          <p:nvPr/>
        </p:nvSpPr>
        <p:spPr>
          <a:xfrm>
            <a:off x="4572000" y="4636359"/>
            <a:ext cx="4404241"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a:t>
            </a:r>
            <a:r>
              <a:rPr lang="en" sz="1400">
                <a:solidFill>
                  <a:schemeClr val="dk1"/>
                </a:solidFill>
                <a:latin typeface="Calibri"/>
                <a:ea typeface="Calibri"/>
                <a:cs typeface="Calibri"/>
                <a:sym typeface="Calibri"/>
              </a:rPr>
              <a:t>Hiersteiner, Butterworth, Bershadsky, &amp; Bonardi, 2018</a:t>
            </a:r>
            <a:r>
              <a:rPr lang="en" sz="2400">
                <a:solidFill>
                  <a:schemeClr val="dk1"/>
                </a:solidFill>
                <a:latin typeface="Calibri"/>
                <a:ea typeface="Calibri"/>
                <a:cs typeface="Calibri"/>
                <a:sym typeface="Calibri"/>
              </a:rPr>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3" name="Shape 863"/>
        <p:cNvGrpSpPr/>
        <p:nvPr/>
      </p:nvGrpSpPr>
      <p:grpSpPr>
        <a:xfrm>
          <a:off x="0" y="0"/>
          <a:ext cx="0" cy="0"/>
          <a:chOff x="0" y="0"/>
          <a:chExt cx="0" cy="0"/>
        </a:xfrm>
      </p:grpSpPr>
      <p:sp>
        <p:nvSpPr>
          <p:cNvPr id="864" name="Google Shape;864;p86"/>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p86"/>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p86"/>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p86"/>
          <p:cNvSpPr txBox="1"/>
          <p:nvPr>
            <p:ph type="title"/>
          </p:nvPr>
        </p:nvSpPr>
        <p:spPr>
          <a:xfrm>
            <a:off x="5250657" y="276802"/>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a Step:</a:t>
            </a:r>
            <a:br>
              <a:rPr b="1" lang="en" sz="3700">
                <a:solidFill>
                  <a:schemeClr val="dk1"/>
                </a:solidFill>
              </a:rPr>
            </a:br>
            <a:r>
              <a:rPr b="1" lang="en" sz="3700">
                <a:solidFill>
                  <a:schemeClr val="dk1"/>
                </a:solidFill>
              </a:rPr>
              <a:t>Save the Step</a:t>
            </a:r>
            <a:endParaRPr/>
          </a:p>
        </p:txBody>
      </p:sp>
      <p:sp>
        <p:nvSpPr>
          <p:cNvPr id="868" name="Google Shape;868;p86"/>
          <p:cNvSpPr txBox="1"/>
          <p:nvPr>
            <p:ph idx="1" type="body"/>
          </p:nvPr>
        </p:nvSpPr>
        <p:spPr>
          <a:xfrm>
            <a:off x="6009790" y="1428750"/>
            <a:ext cx="2883779" cy="162811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1700"/>
              <a:buAutoNum type="arabicPeriod"/>
            </a:pPr>
            <a:r>
              <a:rPr lang="en" sz="1700">
                <a:solidFill>
                  <a:schemeClr val="dk1"/>
                </a:solidFill>
              </a:rPr>
              <a:t>Tap “Save.”</a:t>
            </a:r>
            <a:endParaRPr/>
          </a:p>
          <a:p>
            <a:pPr indent="-234950" lvl="0" marL="342900" rtl="0" algn="ctr">
              <a:spcBef>
                <a:spcPts val="340"/>
              </a:spcBef>
              <a:spcAft>
                <a:spcPts val="0"/>
              </a:spcAft>
              <a:buClr>
                <a:schemeClr val="lt1"/>
              </a:buClr>
              <a:buSzPts val="1700"/>
              <a:buNone/>
            </a:pPr>
            <a:r>
              <a:t/>
            </a:r>
            <a:endParaRPr sz="1700">
              <a:solidFill>
                <a:schemeClr val="dk1"/>
              </a:solidFill>
            </a:endParaRPr>
          </a:p>
          <a:p>
            <a:pPr indent="-342900" lvl="0" marL="342900" rtl="0" algn="ctr">
              <a:spcBef>
                <a:spcPts val="340"/>
              </a:spcBef>
              <a:spcAft>
                <a:spcPts val="0"/>
              </a:spcAft>
              <a:buClr>
                <a:schemeClr val="dk1"/>
              </a:buClr>
              <a:buSzPts val="1700"/>
              <a:buAutoNum type="arabicPeriod"/>
            </a:pPr>
            <a:r>
              <a:rPr lang="en" sz="1700">
                <a:solidFill>
                  <a:schemeClr val="dk1"/>
                </a:solidFill>
              </a:rPr>
              <a:t>Tap “Yes” to confirm saving the step.</a:t>
            </a:r>
            <a:endParaRPr/>
          </a:p>
          <a:p>
            <a:pPr indent="-234950" lvl="0" marL="342900" rtl="0" algn="ctr">
              <a:spcBef>
                <a:spcPts val="340"/>
              </a:spcBef>
              <a:spcAft>
                <a:spcPts val="0"/>
              </a:spcAft>
              <a:buClr>
                <a:schemeClr val="lt1"/>
              </a:buClr>
              <a:buSzPts val="1700"/>
              <a:buNone/>
            </a:pPr>
            <a:r>
              <a:t/>
            </a:r>
            <a:endParaRPr sz="1700">
              <a:solidFill>
                <a:schemeClr val="dk1"/>
              </a:solidFill>
            </a:endParaRPr>
          </a:p>
          <a:p>
            <a:pPr indent="-342900" lvl="0" marL="342900" rtl="0" algn="ctr">
              <a:spcBef>
                <a:spcPts val="340"/>
              </a:spcBef>
              <a:spcAft>
                <a:spcPts val="0"/>
              </a:spcAft>
              <a:buClr>
                <a:schemeClr val="dk1"/>
              </a:buClr>
              <a:buSzPts val="1700"/>
              <a:buAutoNum type="arabicPeriod"/>
            </a:pPr>
            <a:r>
              <a:rPr lang="en" sz="1700">
                <a:solidFill>
                  <a:schemeClr val="dk1"/>
                </a:solidFill>
              </a:rPr>
              <a:t>Tap “Add Step” to add more steps.</a:t>
            </a:r>
            <a:endParaRPr/>
          </a:p>
        </p:txBody>
      </p:sp>
      <p:pic>
        <p:nvPicPr>
          <p:cNvPr id="869" name="Google Shape;869;p86"/>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870" name="Google Shape;870;p86"/>
          <p:cNvPicPr preferRelativeResize="0"/>
          <p:nvPr/>
        </p:nvPicPr>
        <p:blipFill rotWithShape="1">
          <a:blip r:embed="rId4">
            <a:alphaModFix/>
          </a:blip>
          <a:srcRect b="0" l="0" r="0" t="0"/>
          <a:stretch/>
        </p:blipFill>
        <p:spPr>
          <a:xfrm>
            <a:off x="475711" y="-400050"/>
            <a:ext cx="2920007" cy="4866679"/>
          </a:xfrm>
          <a:prstGeom prst="rect">
            <a:avLst/>
          </a:prstGeom>
          <a:noFill/>
          <a:ln>
            <a:noFill/>
          </a:ln>
        </p:spPr>
      </p:pic>
      <p:sp>
        <p:nvSpPr>
          <p:cNvPr id="871" name="Google Shape;871;p86"/>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5" name="Shape 875"/>
        <p:cNvGrpSpPr/>
        <p:nvPr/>
      </p:nvGrpSpPr>
      <p:grpSpPr>
        <a:xfrm>
          <a:off x="0" y="0"/>
          <a:ext cx="0" cy="0"/>
          <a:chOff x="0" y="0"/>
          <a:chExt cx="0" cy="0"/>
        </a:xfrm>
      </p:grpSpPr>
      <p:sp>
        <p:nvSpPr>
          <p:cNvPr id="876" name="Google Shape;876;p87"/>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p87"/>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87"/>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9" name="Google Shape;879;p87"/>
          <p:cNvSpPr txBox="1"/>
          <p:nvPr>
            <p:ph type="title"/>
          </p:nvPr>
        </p:nvSpPr>
        <p:spPr>
          <a:xfrm>
            <a:off x="5250657" y="276802"/>
            <a:ext cx="3893343" cy="143769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Add More Steps</a:t>
            </a:r>
            <a:endParaRPr/>
          </a:p>
        </p:txBody>
      </p:sp>
      <p:pic>
        <p:nvPicPr>
          <p:cNvPr id="880" name="Google Shape;880;p87"/>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881" name="Google Shape;881;p87"/>
          <p:cNvSpPr txBox="1"/>
          <p:nvPr>
            <p:ph idx="1" type="body"/>
          </p:nvPr>
        </p:nvSpPr>
        <p:spPr>
          <a:xfrm>
            <a:off x="6371985" y="1828800"/>
            <a:ext cx="2714445" cy="2057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700"/>
              <a:buAutoNum type="arabicPeriod"/>
            </a:pPr>
            <a:r>
              <a:rPr lang="en" sz="1700">
                <a:solidFill>
                  <a:schemeClr val="dk1"/>
                </a:solidFill>
              </a:rPr>
              <a:t>Add the Title.</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Add a picture of the step.</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Add a video of the step.</a:t>
            </a:r>
            <a:endParaRPr/>
          </a:p>
        </p:txBody>
      </p:sp>
      <p:pic>
        <p:nvPicPr>
          <p:cNvPr id="882" name="Google Shape;882;p87"/>
          <p:cNvPicPr preferRelativeResize="0"/>
          <p:nvPr/>
        </p:nvPicPr>
        <p:blipFill rotWithShape="1">
          <a:blip r:embed="rId4">
            <a:alphaModFix/>
          </a:blip>
          <a:srcRect b="0" l="0" r="0" t="0"/>
          <a:stretch/>
        </p:blipFill>
        <p:spPr>
          <a:xfrm>
            <a:off x="1045336" y="554463"/>
            <a:ext cx="2318197" cy="4114800"/>
          </a:xfrm>
          <a:prstGeom prst="rect">
            <a:avLst/>
          </a:prstGeom>
          <a:noFill/>
          <a:ln>
            <a:noFill/>
          </a:ln>
        </p:spPr>
      </p:pic>
      <p:sp>
        <p:nvSpPr>
          <p:cNvPr id="883" name="Google Shape;883;p87"/>
          <p:cNvSpPr/>
          <p:nvPr/>
        </p:nvSpPr>
        <p:spPr>
          <a:xfrm rot="2361106">
            <a:off x="4105616" y="652640"/>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87"/>
          <p:cNvSpPr/>
          <p:nvPr/>
        </p:nvSpPr>
        <p:spPr>
          <a:xfrm rot="2361106">
            <a:off x="4237266" y="2060826"/>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5" name="Google Shape;885;p87"/>
          <p:cNvSpPr/>
          <p:nvPr/>
        </p:nvSpPr>
        <p:spPr>
          <a:xfrm rot="2361106">
            <a:off x="4187127" y="3093052"/>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91" name="Shape 891"/>
        <p:cNvGrpSpPr/>
        <p:nvPr/>
      </p:nvGrpSpPr>
      <p:grpSpPr>
        <a:xfrm>
          <a:off x="0" y="0"/>
          <a:ext cx="0" cy="0"/>
          <a:chOff x="0" y="0"/>
          <a:chExt cx="0" cy="0"/>
        </a:xfrm>
      </p:grpSpPr>
      <p:sp>
        <p:nvSpPr>
          <p:cNvPr id="892" name="Google Shape;892;p88"/>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3" name="Google Shape;893;p88"/>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4" name="Google Shape;894;p88"/>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5" name="Google Shape;895;p88"/>
          <p:cNvSpPr txBox="1"/>
          <p:nvPr>
            <p:ph type="title"/>
          </p:nvPr>
        </p:nvSpPr>
        <p:spPr>
          <a:xfrm>
            <a:off x="5250657" y="190538"/>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App Features: Combining Videos</a:t>
            </a:r>
            <a:endParaRPr/>
          </a:p>
        </p:txBody>
      </p:sp>
      <p:pic>
        <p:nvPicPr>
          <p:cNvPr id="896" name="Google Shape;896;p88"/>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897" name="Google Shape;897;p88"/>
          <p:cNvPicPr preferRelativeResize="0"/>
          <p:nvPr/>
        </p:nvPicPr>
        <p:blipFill rotWithShape="1">
          <a:blip r:embed="rId4">
            <a:alphaModFix/>
          </a:blip>
          <a:srcRect b="0" l="0" r="0" t="0"/>
          <a:stretch/>
        </p:blipFill>
        <p:spPr>
          <a:xfrm>
            <a:off x="381000" y="-971550"/>
            <a:ext cx="3143250" cy="5238750"/>
          </a:xfrm>
          <a:prstGeom prst="rect">
            <a:avLst/>
          </a:prstGeom>
          <a:noFill/>
          <a:ln>
            <a:noFill/>
          </a:ln>
        </p:spPr>
      </p:pic>
      <p:sp>
        <p:nvSpPr>
          <p:cNvPr id="898" name="Google Shape;898;p88"/>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4" name="Shape 904"/>
        <p:cNvGrpSpPr/>
        <p:nvPr/>
      </p:nvGrpSpPr>
      <p:grpSpPr>
        <a:xfrm>
          <a:off x="0" y="0"/>
          <a:ext cx="0" cy="0"/>
          <a:chOff x="0" y="0"/>
          <a:chExt cx="0" cy="0"/>
        </a:xfrm>
      </p:grpSpPr>
      <p:sp>
        <p:nvSpPr>
          <p:cNvPr id="905" name="Google Shape;905;p89"/>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p89"/>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p89"/>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p89"/>
          <p:cNvSpPr txBox="1"/>
          <p:nvPr>
            <p:ph type="title"/>
          </p:nvPr>
        </p:nvSpPr>
        <p:spPr>
          <a:xfrm>
            <a:off x="5250657" y="190538"/>
            <a:ext cx="3893343" cy="14572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App Features:</a:t>
            </a:r>
            <a:br>
              <a:rPr b="1" lang="en" sz="3700">
                <a:solidFill>
                  <a:schemeClr val="dk1"/>
                </a:solidFill>
              </a:rPr>
            </a:br>
            <a:r>
              <a:rPr b="1" lang="en" sz="3700">
                <a:solidFill>
                  <a:schemeClr val="dk1"/>
                </a:solidFill>
              </a:rPr>
              <a:t>Share the Video Prompt</a:t>
            </a:r>
            <a:endParaRPr/>
          </a:p>
        </p:txBody>
      </p:sp>
      <p:pic>
        <p:nvPicPr>
          <p:cNvPr id="909" name="Google Shape;909;p89"/>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910" name="Google Shape;910;p89"/>
          <p:cNvPicPr preferRelativeResize="0"/>
          <p:nvPr/>
        </p:nvPicPr>
        <p:blipFill rotWithShape="1">
          <a:blip r:embed="rId4">
            <a:alphaModFix/>
          </a:blip>
          <a:srcRect b="0" l="0" r="0" t="0"/>
          <a:stretch/>
        </p:blipFill>
        <p:spPr>
          <a:xfrm>
            <a:off x="670408" y="-171450"/>
            <a:ext cx="2714360" cy="4523934"/>
          </a:xfrm>
          <a:prstGeom prst="rect">
            <a:avLst/>
          </a:prstGeom>
          <a:noFill/>
          <a:ln>
            <a:noFill/>
          </a:ln>
        </p:spPr>
      </p:pic>
      <p:sp>
        <p:nvSpPr>
          <p:cNvPr id="911" name="Google Shape;911;p89"/>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7" name="Shape 917"/>
        <p:cNvGrpSpPr/>
        <p:nvPr/>
      </p:nvGrpSpPr>
      <p:grpSpPr>
        <a:xfrm>
          <a:off x="0" y="0"/>
          <a:ext cx="0" cy="0"/>
          <a:chOff x="0" y="0"/>
          <a:chExt cx="0" cy="0"/>
        </a:xfrm>
      </p:grpSpPr>
      <p:sp>
        <p:nvSpPr>
          <p:cNvPr id="918" name="Google Shape;918;p90"/>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p90"/>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0" name="Google Shape;920;p90"/>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1" name="Google Shape;921;p90"/>
          <p:cNvSpPr txBox="1"/>
          <p:nvPr>
            <p:ph type="title"/>
          </p:nvPr>
        </p:nvSpPr>
        <p:spPr>
          <a:xfrm>
            <a:off x="5308166" y="71924"/>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App Features:</a:t>
            </a:r>
            <a:br>
              <a:rPr b="1" lang="en" sz="3700">
                <a:solidFill>
                  <a:schemeClr val="dk1"/>
                </a:solidFill>
              </a:rPr>
            </a:br>
            <a:r>
              <a:rPr b="1" lang="en" sz="3700">
                <a:solidFill>
                  <a:schemeClr val="dk1"/>
                </a:solidFill>
              </a:rPr>
              <a:t>Download a Task</a:t>
            </a:r>
            <a:endParaRPr/>
          </a:p>
        </p:txBody>
      </p:sp>
      <p:pic>
        <p:nvPicPr>
          <p:cNvPr id="922" name="Google Shape;922;p90"/>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923" name="Google Shape;923;p90"/>
          <p:cNvSpPr txBox="1"/>
          <p:nvPr>
            <p:ph idx="1" type="body"/>
          </p:nvPr>
        </p:nvSpPr>
        <p:spPr>
          <a:xfrm>
            <a:off x="6529508" y="938249"/>
            <a:ext cx="2462092" cy="2947952"/>
          </a:xfrm>
          <a:prstGeom prst="rect">
            <a:avLst/>
          </a:prstGeom>
          <a:noFill/>
          <a:ln>
            <a:noFill/>
          </a:ln>
        </p:spPr>
        <p:txBody>
          <a:bodyPr anchorCtr="0" anchor="t" bIns="45700" lIns="91425" spcFirstLastPara="1" rIns="91425" wrap="square" tIns="45700">
            <a:noAutofit/>
          </a:bodyPr>
          <a:lstStyle/>
          <a:p>
            <a:pPr indent="-234950" lvl="0" marL="342900" rtl="0" algn="l">
              <a:spcBef>
                <a:spcPts val="0"/>
              </a:spcBef>
              <a:spcAft>
                <a:spcPts val="0"/>
              </a:spcAft>
              <a:buClr>
                <a:schemeClr val="lt1"/>
              </a:buClr>
              <a:buSzPts val="1700"/>
              <a:buNone/>
            </a:pPr>
            <a:r>
              <a:t/>
            </a:r>
            <a:endParaRPr sz="1700"/>
          </a:p>
          <a:p>
            <a:pPr indent="-342900" lvl="0" marL="342900" rtl="0" algn="l">
              <a:spcBef>
                <a:spcPts val="340"/>
              </a:spcBef>
              <a:spcAft>
                <a:spcPts val="0"/>
              </a:spcAft>
              <a:buClr>
                <a:schemeClr val="dk1"/>
              </a:buClr>
              <a:buSzPts val="1700"/>
              <a:buAutoNum type="arabicPeriod"/>
            </a:pPr>
            <a:r>
              <a:rPr lang="en" sz="1700">
                <a:solidFill>
                  <a:schemeClr val="dk1"/>
                </a:solidFill>
              </a:rPr>
              <a:t>Navigate to Edit Screen.</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Tap “Download Task.”</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Enter code.</a:t>
            </a:r>
            <a:endParaRPr/>
          </a:p>
          <a:p>
            <a:pPr indent="-342900" lvl="0" marL="342900" rtl="0" algn="l">
              <a:spcBef>
                <a:spcPts val="340"/>
              </a:spcBef>
              <a:spcAft>
                <a:spcPts val="0"/>
              </a:spcAft>
              <a:buClr>
                <a:schemeClr val="dk1"/>
              </a:buClr>
              <a:buSzPts val="1700"/>
              <a:buAutoNum type="arabicPeriod"/>
            </a:pPr>
            <a:r>
              <a:rPr lang="en" sz="1700">
                <a:solidFill>
                  <a:schemeClr val="dk1"/>
                </a:solidFill>
              </a:rPr>
              <a:t>Note: You may have to wait a while for the task to download depending on the number and length of the videos in the task analysis and the strength of the Wi-Fi signal.</a:t>
            </a:r>
            <a:endParaRPr/>
          </a:p>
          <a:p>
            <a:pPr indent="-234950" lvl="0" marL="342900" rtl="0" algn="l">
              <a:spcBef>
                <a:spcPts val="340"/>
              </a:spcBef>
              <a:spcAft>
                <a:spcPts val="0"/>
              </a:spcAft>
              <a:buClr>
                <a:schemeClr val="lt1"/>
              </a:buClr>
              <a:buSzPts val="1700"/>
              <a:buNone/>
            </a:pPr>
            <a:r>
              <a:t/>
            </a:r>
            <a:endParaRPr sz="1700">
              <a:solidFill>
                <a:schemeClr val="dk1"/>
              </a:solidFill>
            </a:endParaRPr>
          </a:p>
        </p:txBody>
      </p:sp>
      <p:pic>
        <p:nvPicPr>
          <p:cNvPr id="924" name="Google Shape;924;p90"/>
          <p:cNvPicPr preferRelativeResize="0"/>
          <p:nvPr/>
        </p:nvPicPr>
        <p:blipFill rotWithShape="1">
          <a:blip r:embed="rId4">
            <a:alphaModFix/>
          </a:blip>
          <a:srcRect b="0" l="0" r="0" t="0"/>
          <a:stretch/>
        </p:blipFill>
        <p:spPr>
          <a:xfrm>
            <a:off x="671811" y="-57150"/>
            <a:ext cx="2828966" cy="4714944"/>
          </a:xfrm>
          <a:prstGeom prst="rect">
            <a:avLst/>
          </a:prstGeom>
          <a:noFill/>
          <a:ln>
            <a:noFill/>
          </a:ln>
        </p:spPr>
      </p:pic>
      <p:sp>
        <p:nvSpPr>
          <p:cNvPr id="925" name="Google Shape;925;p90"/>
          <p:cNvSpPr/>
          <p:nvPr/>
        </p:nvSpPr>
        <p:spPr>
          <a:xfrm rot="-8884467">
            <a:off x="6361790" y="4739462"/>
            <a:ext cx="288447" cy="328003"/>
          </a:xfrm>
          <a:prstGeom prst="rtTriangle">
            <a:avLst/>
          </a:prstGeom>
          <a:solidFill>
            <a:srgbClr val="3F3F3F"/>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1" name="Shape 931"/>
        <p:cNvGrpSpPr/>
        <p:nvPr/>
      </p:nvGrpSpPr>
      <p:grpSpPr>
        <a:xfrm>
          <a:off x="0" y="0"/>
          <a:ext cx="0" cy="0"/>
          <a:chOff x="0" y="0"/>
          <a:chExt cx="0" cy="0"/>
        </a:xfrm>
      </p:grpSpPr>
      <p:sp>
        <p:nvSpPr>
          <p:cNvPr id="932" name="Google Shape;932;p91"/>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p91"/>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91"/>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5" name="Google Shape;935;p91"/>
          <p:cNvSpPr txBox="1"/>
          <p:nvPr>
            <p:ph type="title"/>
          </p:nvPr>
        </p:nvSpPr>
        <p:spPr>
          <a:xfrm>
            <a:off x="5250657" y="190538"/>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Features:</a:t>
            </a:r>
            <a:br>
              <a:rPr b="1" lang="en" sz="3700">
                <a:solidFill>
                  <a:schemeClr val="dk1"/>
                </a:solidFill>
              </a:rPr>
            </a:br>
            <a:r>
              <a:rPr b="1" lang="en" sz="3700">
                <a:solidFill>
                  <a:schemeClr val="dk1"/>
                </a:solidFill>
              </a:rPr>
              <a:t>Task Click</a:t>
            </a:r>
            <a:endParaRPr/>
          </a:p>
        </p:txBody>
      </p:sp>
      <p:sp>
        <p:nvSpPr>
          <p:cNvPr id="936" name="Google Shape;936;p91"/>
          <p:cNvSpPr txBox="1"/>
          <p:nvPr>
            <p:ph idx="1" type="body"/>
          </p:nvPr>
        </p:nvSpPr>
        <p:spPr>
          <a:xfrm>
            <a:off x="5791199" y="1229389"/>
            <a:ext cx="3264779" cy="145666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700"/>
              <a:buNone/>
            </a:pPr>
            <a:r>
              <a:rPr lang="en" sz="1700">
                <a:solidFill>
                  <a:schemeClr val="dk1"/>
                </a:solidFill>
              </a:rPr>
              <a:t>Tap “Caution Step” on the Task Set-up Page so that step is highlighted in pink. </a:t>
            </a:r>
            <a:endParaRPr/>
          </a:p>
        </p:txBody>
      </p:sp>
      <p:pic>
        <p:nvPicPr>
          <p:cNvPr id="937" name="Google Shape;937;p91"/>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938" name="Google Shape;938;p91"/>
          <p:cNvPicPr preferRelativeResize="0"/>
          <p:nvPr/>
        </p:nvPicPr>
        <p:blipFill rotWithShape="1">
          <a:blip r:embed="rId4">
            <a:alphaModFix/>
          </a:blip>
          <a:srcRect b="0" l="0" r="0" t="0"/>
          <a:stretch/>
        </p:blipFill>
        <p:spPr>
          <a:xfrm>
            <a:off x="3207708" y="1905080"/>
            <a:ext cx="1665077" cy="2961618"/>
          </a:xfrm>
          <a:prstGeom prst="rect">
            <a:avLst/>
          </a:prstGeom>
          <a:noFill/>
          <a:ln>
            <a:noFill/>
          </a:ln>
        </p:spPr>
      </p:pic>
      <p:pic>
        <p:nvPicPr>
          <p:cNvPr id="939" name="Google Shape;939;p91"/>
          <p:cNvPicPr preferRelativeResize="0"/>
          <p:nvPr/>
        </p:nvPicPr>
        <p:blipFill rotWithShape="1">
          <a:blip r:embed="rId5">
            <a:alphaModFix/>
          </a:blip>
          <a:srcRect b="0" l="0" r="0" t="0"/>
          <a:stretch/>
        </p:blipFill>
        <p:spPr>
          <a:xfrm>
            <a:off x="457200" y="571500"/>
            <a:ext cx="1630850" cy="2900738"/>
          </a:xfrm>
          <a:prstGeom prst="rect">
            <a:avLst/>
          </a:prstGeom>
          <a:noFill/>
          <a:ln>
            <a:noFill/>
          </a:ln>
        </p:spPr>
      </p:pic>
      <p:sp>
        <p:nvSpPr>
          <p:cNvPr id="940" name="Google Shape;940;p91"/>
          <p:cNvSpPr/>
          <p:nvPr/>
        </p:nvSpPr>
        <p:spPr>
          <a:xfrm rot="2361106">
            <a:off x="1179929" y="366891"/>
            <a:ext cx="595343" cy="1021847"/>
          </a:xfrm>
          <a:prstGeom prst="downArrow">
            <a:avLst>
              <a:gd fmla="val 50000" name="adj1"/>
              <a:gd fmla="val 50000" name="adj2"/>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4" name="Shape 944"/>
        <p:cNvGrpSpPr/>
        <p:nvPr/>
      </p:nvGrpSpPr>
      <p:grpSpPr>
        <a:xfrm>
          <a:off x="0" y="0"/>
          <a:ext cx="0" cy="0"/>
          <a:chOff x="0" y="0"/>
          <a:chExt cx="0" cy="0"/>
        </a:xfrm>
      </p:grpSpPr>
      <p:sp>
        <p:nvSpPr>
          <p:cNvPr id="945" name="Google Shape;945;p92"/>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p92"/>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p92"/>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p92"/>
          <p:cNvSpPr txBox="1"/>
          <p:nvPr>
            <p:ph type="title"/>
          </p:nvPr>
        </p:nvSpPr>
        <p:spPr>
          <a:xfrm>
            <a:off x="5250657" y="190538"/>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Features:</a:t>
            </a:r>
            <a:br>
              <a:rPr b="1" lang="en" sz="3700">
                <a:solidFill>
                  <a:schemeClr val="dk1"/>
                </a:solidFill>
              </a:rPr>
            </a:br>
            <a:r>
              <a:rPr b="1" lang="en" sz="3700">
                <a:solidFill>
                  <a:schemeClr val="dk1"/>
                </a:solidFill>
              </a:rPr>
              <a:t>Task Click</a:t>
            </a:r>
            <a:endParaRPr/>
          </a:p>
        </p:txBody>
      </p:sp>
      <p:sp>
        <p:nvSpPr>
          <p:cNvPr id="949" name="Google Shape;949;p92"/>
          <p:cNvSpPr txBox="1"/>
          <p:nvPr>
            <p:ph idx="1" type="body"/>
          </p:nvPr>
        </p:nvSpPr>
        <p:spPr>
          <a:xfrm>
            <a:off x="5791199" y="1229389"/>
            <a:ext cx="3264779" cy="145666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700"/>
              <a:buNone/>
            </a:pPr>
            <a:r>
              <a:rPr lang="en" sz="1700">
                <a:solidFill>
                  <a:schemeClr val="dk1"/>
                </a:solidFill>
              </a:rPr>
              <a:t>Tap “Click” on the Task Set-up Page so that user has to click on the picture of the task before seeing the next step. </a:t>
            </a:r>
            <a:endParaRPr/>
          </a:p>
        </p:txBody>
      </p:sp>
      <p:pic>
        <p:nvPicPr>
          <p:cNvPr id="950" name="Google Shape;950;p92"/>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951" name="Google Shape;951;p92"/>
          <p:cNvPicPr preferRelativeResize="0"/>
          <p:nvPr/>
        </p:nvPicPr>
        <p:blipFill rotWithShape="1">
          <a:blip r:embed="rId4">
            <a:alphaModFix/>
          </a:blip>
          <a:srcRect b="0" l="0" r="0" t="0"/>
          <a:stretch/>
        </p:blipFill>
        <p:spPr>
          <a:xfrm>
            <a:off x="3172159" y="1716397"/>
            <a:ext cx="1819659" cy="3236566"/>
          </a:xfrm>
          <a:prstGeom prst="rect">
            <a:avLst/>
          </a:prstGeom>
          <a:noFill/>
          <a:ln>
            <a:noFill/>
          </a:ln>
        </p:spPr>
      </p:pic>
      <p:pic>
        <p:nvPicPr>
          <p:cNvPr id="952" name="Google Shape;952;p92"/>
          <p:cNvPicPr preferRelativeResize="0"/>
          <p:nvPr/>
        </p:nvPicPr>
        <p:blipFill rotWithShape="1">
          <a:blip r:embed="rId5">
            <a:alphaModFix/>
          </a:blip>
          <a:srcRect b="0" l="0" r="0" t="0"/>
          <a:stretch/>
        </p:blipFill>
        <p:spPr>
          <a:xfrm>
            <a:off x="499872" y="347720"/>
            <a:ext cx="1819658" cy="323656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8" name="Shape 958"/>
        <p:cNvGrpSpPr/>
        <p:nvPr/>
      </p:nvGrpSpPr>
      <p:grpSpPr>
        <a:xfrm>
          <a:off x="0" y="0"/>
          <a:ext cx="0" cy="0"/>
          <a:chOff x="0" y="0"/>
          <a:chExt cx="0" cy="0"/>
        </a:xfrm>
      </p:grpSpPr>
      <p:sp>
        <p:nvSpPr>
          <p:cNvPr id="959" name="Google Shape;959;p93"/>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0" name="Google Shape;960;p93"/>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1" name="Google Shape;961;p93"/>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p93"/>
          <p:cNvSpPr txBox="1"/>
          <p:nvPr>
            <p:ph type="title"/>
          </p:nvPr>
        </p:nvSpPr>
        <p:spPr>
          <a:xfrm>
            <a:off x="5250657" y="190538"/>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Step Features:</a:t>
            </a:r>
            <a:br>
              <a:rPr b="1" lang="en" sz="3700">
                <a:solidFill>
                  <a:schemeClr val="dk1"/>
                </a:solidFill>
              </a:rPr>
            </a:br>
            <a:r>
              <a:rPr b="1" lang="en" sz="3700">
                <a:solidFill>
                  <a:schemeClr val="dk1"/>
                </a:solidFill>
              </a:rPr>
              <a:t>Task Prompt</a:t>
            </a:r>
            <a:endParaRPr/>
          </a:p>
        </p:txBody>
      </p:sp>
      <p:sp>
        <p:nvSpPr>
          <p:cNvPr id="963" name="Google Shape;963;p93"/>
          <p:cNvSpPr txBox="1"/>
          <p:nvPr>
            <p:ph idx="1" type="body"/>
          </p:nvPr>
        </p:nvSpPr>
        <p:spPr>
          <a:xfrm>
            <a:off x="5714999" y="1229389"/>
            <a:ext cx="3340979" cy="117091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700"/>
              <a:buNone/>
            </a:pPr>
            <a:r>
              <a:rPr lang="en" sz="1700">
                <a:solidFill>
                  <a:schemeClr val="dk1"/>
                </a:solidFill>
              </a:rPr>
              <a:t>Tap “Prompt” on  the Step Set-up Page for the user to see a pop-up asking them if they are sure that they completed the step.</a:t>
            </a:r>
            <a:endParaRPr/>
          </a:p>
        </p:txBody>
      </p:sp>
      <p:pic>
        <p:nvPicPr>
          <p:cNvPr id="964" name="Google Shape;964;p93"/>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965" name="Google Shape;965;p93"/>
          <p:cNvPicPr preferRelativeResize="0"/>
          <p:nvPr/>
        </p:nvPicPr>
        <p:blipFill rotWithShape="1">
          <a:blip r:embed="rId4">
            <a:alphaModFix/>
          </a:blip>
          <a:srcRect b="0" l="0" r="0" t="0"/>
          <a:stretch/>
        </p:blipFill>
        <p:spPr>
          <a:xfrm>
            <a:off x="537776" y="342900"/>
            <a:ext cx="1739793" cy="3094513"/>
          </a:xfrm>
          <a:prstGeom prst="rect">
            <a:avLst/>
          </a:prstGeom>
          <a:noFill/>
          <a:ln>
            <a:noFill/>
          </a:ln>
        </p:spPr>
      </p:pic>
      <p:pic>
        <p:nvPicPr>
          <p:cNvPr id="966" name="Google Shape;966;p93"/>
          <p:cNvPicPr preferRelativeResize="0"/>
          <p:nvPr/>
        </p:nvPicPr>
        <p:blipFill rotWithShape="1">
          <a:blip r:embed="rId5">
            <a:alphaModFix/>
          </a:blip>
          <a:srcRect b="0" l="0" r="0" t="0"/>
          <a:stretch/>
        </p:blipFill>
        <p:spPr>
          <a:xfrm>
            <a:off x="3332684" y="1792003"/>
            <a:ext cx="1777151" cy="316096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2" name="Shape 972"/>
        <p:cNvGrpSpPr/>
        <p:nvPr/>
      </p:nvGrpSpPr>
      <p:grpSpPr>
        <a:xfrm>
          <a:off x="0" y="0"/>
          <a:ext cx="0" cy="0"/>
          <a:chOff x="0" y="0"/>
          <a:chExt cx="0" cy="0"/>
        </a:xfrm>
      </p:grpSpPr>
      <p:sp>
        <p:nvSpPr>
          <p:cNvPr id="973" name="Google Shape;973;p94"/>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4" name="Google Shape;974;p94"/>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5" name="Google Shape;975;p94"/>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6" name="Google Shape;976;p94"/>
          <p:cNvSpPr txBox="1"/>
          <p:nvPr>
            <p:ph type="title"/>
          </p:nvPr>
        </p:nvSpPr>
        <p:spPr>
          <a:xfrm>
            <a:off x="5250657" y="190538"/>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App Features:</a:t>
            </a:r>
            <a:br>
              <a:rPr b="1" lang="en" sz="3700">
                <a:solidFill>
                  <a:schemeClr val="dk1"/>
                </a:solidFill>
              </a:rPr>
            </a:br>
            <a:r>
              <a:rPr b="1" lang="en" sz="3700">
                <a:solidFill>
                  <a:schemeClr val="dk1"/>
                </a:solidFill>
              </a:rPr>
              <a:t>Edit Tasks Page</a:t>
            </a:r>
            <a:endParaRPr/>
          </a:p>
        </p:txBody>
      </p:sp>
      <p:pic>
        <p:nvPicPr>
          <p:cNvPr id="977" name="Google Shape;977;p94"/>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pic>
        <p:nvPicPr>
          <p:cNvPr id="978" name="Google Shape;978;p94"/>
          <p:cNvPicPr preferRelativeResize="0"/>
          <p:nvPr/>
        </p:nvPicPr>
        <p:blipFill rotWithShape="1">
          <a:blip r:embed="rId4">
            <a:alphaModFix/>
          </a:blip>
          <a:srcRect b="0" l="0" r="0" t="0"/>
          <a:stretch/>
        </p:blipFill>
        <p:spPr>
          <a:xfrm>
            <a:off x="304800" y="1082536"/>
            <a:ext cx="1807169" cy="3212745"/>
          </a:xfrm>
          <a:prstGeom prst="rect">
            <a:avLst/>
          </a:prstGeom>
          <a:noFill/>
          <a:ln>
            <a:noFill/>
          </a:ln>
        </p:spPr>
      </p:pic>
      <p:sp>
        <p:nvSpPr>
          <p:cNvPr id="979" name="Google Shape;979;p94"/>
          <p:cNvSpPr txBox="1"/>
          <p:nvPr/>
        </p:nvSpPr>
        <p:spPr>
          <a:xfrm>
            <a:off x="3109616" y="3067633"/>
            <a:ext cx="2286609" cy="6232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Swipe Task to </a:t>
            </a:r>
            <a:endParaRPr/>
          </a:p>
          <a:p>
            <a:pPr indent="0" lvl="0" marL="0" marR="0" rtl="0" algn="l">
              <a:spcBef>
                <a:spcPts val="0"/>
              </a:spcBef>
              <a:spcAft>
                <a:spcPts val="0"/>
              </a:spcAft>
              <a:buNone/>
            </a:pPr>
            <a:r>
              <a:rPr lang="en" sz="2400">
                <a:solidFill>
                  <a:schemeClr val="lt1"/>
                </a:solidFill>
                <a:latin typeface="Calibri"/>
                <a:ea typeface="Calibri"/>
                <a:cs typeface="Calibri"/>
                <a:sym typeface="Calibri"/>
              </a:rPr>
              <a:t>Set Alarms</a:t>
            </a:r>
            <a:endParaRPr/>
          </a:p>
        </p:txBody>
      </p:sp>
      <p:sp>
        <p:nvSpPr>
          <p:cNvPr id="980" name="Google Shape;980;p94"/>
          <p:cNvSpPr txBox="1"/>
          <p:nvPr/>
        </p:nvSpPr>
        <p:spPr>
          <a:xfrm>
            <a:off x="3109616" y="1277595"/>
            <a:ext cx="1937156"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Location Edits</a:t>
            </a:r>
            <a:endParaRPr/>
          </a:p>
        </p:txBody>
      </p:sp>
      <p:sp>
        <p:nvSpPr>
          <p:cNvPr id="981" name="Google Shape;981;p94"/>
          <p:cNvSpPr txBox="1"/>
          <p:nvPr/>
        </p:nvSpPr>
        <p:spPr>
          <a:xfrm>
            <a:off x="3080378" y="2065661"/>
            <a:ext cx="2409559" cy="6232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Swipe Task to </a:t>
            </a:r>
            <a:endParaRPr/>
          </a:p>
          <a:p>
            <a:pPr indent="0" lvl="0" marL="0" marR="0" rtl="0" algn="l">
              <a:spcBef>
                <a:spcPts val="0"/>
              </a:spcBef>
              <a:spcAft>
                <a:spcPts val="0"/>
              </a:spcAft>
              <a:buNone/>
            </a:pPr>
            <a:r>
              <a:rPr lang="en" sz="2400">
                <a:solidFill>
                  <a:schemeClr val="lt1"/>
                </a:solidFill>
                <a:latin typeface="Calibri"/>
                <a:ea typeface="Calibri"/>
                <a:cs typeface="Calibri"/>
                <a:sym typeface="Calibri"/>
              </a:rPr>
              <a:t>Delete Tasks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7" name="Shape 987"/>
        <p:cNvGrpSpPr/>
        <p:nvPr/>
      </p:nvGrpSpPr>
      <p:grpSpPr>
        <a:xfrm>
          <a:off x="0" y="0"/>
          <a:ext cx="0" cy="0"/>
          <a:chOff x="0" y="0"/>
          <a:chExt cx="0" cy="0"/>
        </a:xfrm>
      </p:grpSpPr>
      <p:sp>
        <p:nvSpPr>
          <p:cNvPr id="988" name="Google Shape;988;p95"/>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p95"/>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0" name="Google Shape;990;p95"/>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1" name="Google Shape;991;p95"/>
          <p:cNvSpPr txBox="1"/>
          <p:nvPr>
            <p:ph type="title"/>
          </p:nvPr>
        </p:nvSpPr>
        <p:spPr>
          <a:xfrm>
            <a:off x="5250657" y="190538"/>
            <a:ext cx="3893343" cy="99417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App Features:</a:t>
            </a:r>
            <a:br>
              <a:rPr b="1" lang="en" sz="3700">
                <a:solidFill>
                  <a:schemeClr val="dk1"/>
                </a:solidFill>
              </a:rPr>
            </a:br>
            <a:r>
              <a:rPr b="1" lang="en" sz="3700">
                <a:solidFill>
                  <a:schemeClr val="dk1"/>
                </a:solidFill>
              </a:rPr>
              <a:t>Alarm</a:t>
            </a:r>
            <a:endParaRPr/>
          </a:p>
        </p:txBody>
      </p:sp>
      <p:pic>
        <p:nvPicPr>
          <p:cNvPr id="992" name="Google Shape;992;p95"/>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993" name="Google Shape;993;p95"/>
          <p:cNvSpPr txBox="1"/>
          <p:nvPr/>
        </p:nvSpPr>
        <p:spPr>
          <a:xfrm>
            <a:off x="3131421" y="3757071"/>
            <a:ext cx="3726341"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Turn notifications on or off</a:t>
            </a:r>
            <a:endParaRPr/>
          </a:p>
        </p:txBody>
      </p:sp>
      <p:sp>
        <p:nvSpPr>
          <p:cNvPr id="994" name="Google Shape;994;p95"/>
          <p:cNvSpPr txBox="1"/>
          <p:nvPr/>
        </p:nvSpPr>
        <p:spPr>
          <a:xfrm>
            <a:off x="3184548" y="1567302"/>
            <a:ext cx="2454252" cy="900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Enter what the alert notification will say</a:t>
            </a:r>
            <a:endParaRPr/>
          </a:p>
        </p:txBody>
      </p:sp>
      <p:sp>
        <p:nvSpPr>
          <p:cNvPr id="995" name="Google Shape;995;p95"/>
          <p:cNvSpPr txBox="1"/>
          <p:nvPr/>
        </p:nvSpPr>
        <p:spPr>
          <a:xfrm>
            <a:off x="3184548" y="2923208"/>
            <a:ext cx="2987652" cy="6232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Set alarm notification day and time</a:t>
            </a:r>
            <a:endParaRPr/>
          </a:p>
        </p:txBody>
      </p:sp>
      <p:pic>
        <p:nvPicPr>
          <p:cNvPr id="996" name="Google Shape;996;p95"/>
          <p:cNvPicPr preferRelativeResize="0"/>
          <p:nvPr/>
        </p:nvPicPr>
        <p:blipFill rotWithShape="1">
          <a:blip r:embed="rId4">
            <a:alphaModFix/>
          </a:blip>
          <a:srcRect b="0" l="0" r="0" t="0"/>
          <a:stretch/>
        </p:blipFill>
        <p:spPr>
          <a:xfrm>
            <a:off x="567379" y="985230"/>
            <a:ext cx="1923031" cy="34187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97" name="Google Shape;197;p33"/>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pic>
        <p:nvPicPr>
          <p:cNvPr descr="A screenshot of a cell phone&#10;&#10;Description automatically generated" id="198" name="Google Shape;198;p33"/>
          <p:cNvPicPr preferRelativeResize="0"/>
          <p:nvPr>
            <p:ph idx="1" type="body"/>
          </p:nvPr>
        </p:nvPicPr>
        <p:blipFill rotWithShape="1">
          <a:blip r:embed="rId5">
            <a:alphaModFix/>
          </a:blip>
          <a:srcRect b="0" l="0" r="0" t="0"/>
          <a:stretch/>
        </p:blipFill>
        <p:spPr>
          <a:xfrm>
            <a:off x="629136" y="2192377"/>
            <a:ext cx="7885728" cy="2617106"/>
          </a:xfrm>
          <a:prstGeom prst="rect">
            <a:avLst/>
          </a:prstGeom>
          <a:noFill/>
          <a:ln>
            <a:noFill/>
          </a:ln>
        </p:spPr>
      </p:pic>
      <p:sp>
        <p:nvSpPr>
          <p:cNvPr id="199" name="Google Shape;199;p33"/>
          <p:cNvSpPr txBox="1"/>
          <p:nvPr>
            <p:ph type="title"/>
          </p:nvPr>
        </p:nvSpPr>
        <p:spPr>
          <a:xfrm>
            <a:off x="496272" y="980434"/>
            <a:ext cx="8382000" cy="136271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959"/>
              <a:buFont typeface="Calibri"/>
              <a:buNone/>
            </a:pPr>
            <a:r>
              <a:rPr lang="en" sz="3959">
                <a:solidFill>
                  <a:srgbClr val="FF0000"/>
                </a:solidFill>
              </a:rPr>
              <a:t>What is the connection between independent living and employment for individuals with ID?</a:t>
            </a:r>
            <a:endParaRPr/>
          </a:p>
        </p:txBody>
      </p:sp>
      <p:sp>
        <p:nvSpPr>
          <p:cNvPr id="200" name="Google Shape;200;p33"/>
          <p:cNvSpPr txBox="1"/>
          <p:nvPr/>
        </p:nvSpPr>
        <p:spPr>
          <a:xfrm>
            <a:off x="4572000" y="4636359"/>
            <a:ext cx="4404241"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a:t>
            </a:r>
            <a:r>
              <a:rPr lang="en" sz="1400">
                <a:solidFill>
                  <a:schemeClr val="dk1"/>
                </a:solidFill>
                <a:latin typeface="Calibri"/>
                <a:ea typeface="Calibri"/>
                <a:cs typeface="Calibri"/>
                <a:sym typeface="Calibri"/>
              </a:rPr>
              <a:t>Hiersteiner, Butterworth, Bershadsky, &amp; Bonardi, 2018</a:t>
            </a:r>
            <a:r>
              <a:rPr lang="en" sz="2400">
                <a:solidFill>
                  <a:schemeClr val="dk1"/>
                </a:solidFill>
                <a:latin typeface="Calibri"/>
                <a:ea typeface="Calibri"/>
                <a:cs typeface="Calibri"/>
                <a:sym typeface="Calibri"/>
              </a:rPr>
              <a:t>). </a:t>
            </a:r>
            <a:endParaRPr/>
          </a:p>
        </p:txBody>
      </p:sp>
      <p:sp>
        <p:nvSpPr>
          <p:cNvPr id="201" name="Google Shape;201;p33"/>
          <p:cNvSpPr/>
          <p:nvPr/>
        </p:nvSpPr>
        <p:spPr>
          <a:xfrm>
            <a:off x="4114800" y="2571750"/>
            <a:ext cx="1371600" cy="1730592"/>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33"/>
          <p:cNvSpPr/>
          <p:nvPr/>
        </p:nvSpPr>
        <p:spPr>
          <a:xfrm rot="-894421">
            <a:off x="3921452" y="2521331"/>
            <a:ext cx="222935" cy="812631"/>
          </a:xfrm>
          <a:prstGeom prst="downArrow">
            <a:avLst>
              <a:gd fmla="val 50000"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2" name="Shape 1002"/>
        <p:cNvGrpSpPr/>
        <p:nvPr/>
      </p:nvGrpSpPr>
      <p:grpSpPr>
        <a:xfrm>
          <a:off x="0" y="0"/>
          <a:ext cx="0" cy="0"/>
          <a:chOff x="0" y="0"/>
          <a:chExt cx="0" cy="0"/>
        </a:xfrm>
      </p:grpSpPr>
      <p:sp>
        <p:nvSpPr>
          <p:cNvPr id="1003" name="Google Shape;1003;p96"/>
          <p:cNvSpPr/>
          <p:nvPr/>
        </p:nvSpPr>
        <p:spPr>
          <a:xfrm>
            <a:off x="0" y="1"/>
            <a:ext cx="9144000" cy="51434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4" name="Google Shape;1004;p96"/>
          <p:cNvSpPr/>
          <p:nvPr/>
        </p:nvSpPr>
        <p:spPr>
          <a:xfrm>
            <a:off x="0" y="0"/>
            <a:ext cx="7306952" cy="51435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5" name="Google Shape;1005;p96"/>
          <p:cNvSpPr/>
          <p:nvPr/>
        </p:nvSpPr>
        <p:spPr>
          <a:xfrm>
            <a:off x="0" y="0"/>
            <a:ext cx="7035252" cy="5143500"/>
          </a:xfrm>
          <a:custGeom>
            <a:rect b="b" l="l" r="r" t="t"/>
            <a:pathLst>
              <a:path extrusionOk="0" h="6858000" w="9380336">
                <a:moveTo>
                  <a:pt x="0" y="0"/>
                </a:moveTo>
                <a:lnTo>
                  <a:pt x="6204182" y="0"/>
                </a:lnTo>
                <a:lnTo>
                  <a:pt x="9380336"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p96"/>
          <p:cNvSpPr txBox="1"/>
          <p:nvPr>
            <p:ph type="title"/>
          </p:nvPr>
        </p:nvSpPr>
        <p:spPr>
          <a:xfrm>
            <a:off x="5250657" y="190538"/>
            <a:ext cx="3893343" cy="15811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700"/>
              <a:buFont typeface="Calibri"/>
              <a:buNone/>
            </a:pPr>
            <a:r>
              <a:rPr b="1" lang="en" sz="3700">
                <a:solidFill>
                  <a:schemeClr val="dk1"/>
                </a:solidFill>
              </a:rPr>
              <a:t>App Features:</a:t>
            </a:r>
            <a:br>
              <a:rPr b="1" lang="en" sz="3700">
                <a:solidFill>
                  <a:schemeClr val="dk1"/>
                </a:solidFill>
              </a:rPr>
            </a:br>
            <a:r>
              <a:rPr b="1" lang="en" sz="3700">
                <a:solidFill>
                  <a:schemeClr val="dk1"/>
                </a:solidFill>
              </a:rPr>
              <a:t>Text-to Speech </a:t>
            </a:r>
            <a:br>
              <a:rPr b="1" lang="en" sz="3700">
                <a:solidFill>
                  <a:schemeClr val="dk1"/>
                </a:solidFill>
              </a:rPr>
            </a:br>
            <a:r>
              <a:rPr b="1" lang="en" sz="3700">
                <a:solidFill>
                  <a:schemeClr val="dk1"/>
                </a:solidFill>
              </a:rPr>
              <a:t>and Snooze</a:t>
            </a:r>
            <a:endParaRPr/>
          </a:p>
        </p:txBody>
      </p:sp>
      <p:pic>
        <p:nvPicPr>
          <p:cNvPr id="1007" name="Google Shape;1007;p96"/>
          <p:cNvPicPr preferRelativeResize="0"/>
          <p:nvPr/>
        </p:nvPicPr>
        <p:blipFill rotWithShape="1">
          <a:blip r:embed="rId3">
            <a:alphaModFix/>
          </a:blip>
          <a:srcRect b="0" l="0" r="0" t="0"/>
          <a:stretch/>
        </p:blipFill>
        <p:spPr>
          <a:xfrm>
            <a:off x="7782136" y="4643765"/>
            <a:ext cx="748857" cy="445865"/>
          </a:xfrm>
          <a:prstGeom prst="rect">
            <a:avLst/>
          </a:prstGeom>
          <a:noFill/>
          <a:ln>
            <a:noFill/>
          </a:ln>
        </p:spPr>
      </p:pic>
      <p:sp>
        <p:nvSpPr>
          <p:cNvPr id="1008" name="Google Shape;1008;p96"/>
          <p:cNvSpPr txBox="1"/>
          <p:nvPr/>
        </p:nvSpPr>
        <p:spPr>
          <a:xfrm>
            <a:off x="3130646" y="3094384"/>
            <a:ext cx="2161361" cy="346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Set snooze time</a:t>
            </a:r>
            <a:endParaRPr/>
          </a:p>
        </p:txBody>
      </p:sp>
      <p:sp>
        <p:nvSpPr>
          <p:cNvPr id="1009" name="Google Shape;1009;p96"/>
          <p:cNvSpPr txBox="1"/>
          <p:nvPr/>
        </p:nvSpPr>
        <p:spPr>
          <a:xfrm>
            <a:off x="3135236" y="950915"/>
            <a:ext cx="2056552" cy="900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Text-to-Speech &amp; speech speed</a:t>
            </a:r>
            <a:endParaRPr/>
          </a:p>
        </p:txBody>
      </p:sp>
      <p:sp>
        <p:nvSpPr>
          <p:cNvPr id="1010" name="Google Shape;1010;p96"/>
          <p:cNvSpPr txBox="1"/>
          <p:nvPr/>
        </p:nvSpPr>
        <p:spPr>
          <a:xfrm>
            <a:off x="3130646" y="2022650"/>
            <a:ext cx="2660554" cy="9002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lt1"/>
                </a:solidFill>
                <a:latin typeface="Calibri"/>
                <a:ea typeface="Calibri"/>
                <a:cs typeface="Calibri"/>
                <a:sym typeface="Calibri"/>
              </a:rPr>
              <a:t>Allowing caution prompts</a:t>
            </a:r>
            <a:endParaRPr/>
          </a:p>
          <a:p>
            <a:pPr indent="0" lvl="0" marL="0" marR="0" rtl="0" algn="l">
              <a:spcBef>
                <a:spcPts val="0"/>
              </a:spcBef>
              <a:spcAft>
                <a:spcPts val="0"/>
              </a:spcAft>
              <a:buNone/>
            </a:pPr>
            <a:r>
              <a:rPr lang="en" sz="2400">
                <a:solidFill>
                  <a:schemeClr val="lt1"/>
                </a:solidFill>
                <a:latin typeface="Calibri"/>
                <a:ea typeface="Calibri"/>
                <a:cs typeface="Calibri"/>
                <a:sym typeface="Calibri"/>
              </a:rPr>
              <a:t>&amp; notifications</a:t>
            </a:r>
            <a:endParaRPr/>
          </a:p>
        </p:txBody>
      </p:sp>
      <p:pic>
        <p:nvPicPr>
          <p:cNvPr id="1011" name="Google Shape;1011;p96"/>
          <p:cNvPicPr preferRelativeResize="0"/>
          <p:nvPr/>
        </p:nvPicPr>
        <p:blipFill rotWithShape="1">
          <a:blip r:embed="rId4">
            <a:alphaModFix/>
          </a:blip>
          <a:srcRect b="0" l="0" r="0" t="0"/>
          <a:stretch/>
        </p:blipFill>
        <p:spPr>
          <a:xfrm>
            <a:off x="525658" y="881867"/>
            <a:ext cx="1923031" cy="341872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97"/>
          <p:cNvSpPr txBox="1"/>
          <p:nvPr>
            <p:ph type="title"/>
          </p:nvPr>
        </p:nvSpPr>
        <p:spPr>
          <a:xfrm>
            <a:off x="759125" y="63400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2D050"/>
              </a:buClr>
              <a:buSzPts val="4400"/>
              <a:buFont typeface="Calibri"/>
              <a:buNone/>
            </a:pPr>
            <a:r>
              <a:rPr b="1" lang="en">
                <a:solidFill>
                  <a:srgbClr val="92D050"/>
                </a:solidFill>
              </a:rPr>
              <a:t>Meal Planner App</a:t>
            </a:r>
            <a:endParaRPr/>
          </a:p>
        </p:txBody>
      </p:sp>
      <p:sp>
        <p:nvSpPr>
          <p:cNvPr id="1017" name="Google Shape;1017;p97"/>
          <p:cNvSpPr txBox="1"/>
          <p:nvPr>
            <p:ph idx="2" type="body"/>
          </p:nvPr>
        </p:nvSpPr>
        <p:spPr>
          <a:xfrm>
            <a:off x="4648200" y="1468040"/>
            <a:ext cx="4038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 sz="2000"/>
              <a:t>Customize recipes for users to allow healthy choices for meal planning. </a:t>
            </a:r>
            <a:endParaRPr/>
          </a:p>
          <a:p>
            <a:pPr indent="-215900" lvl="0" marL="342900" rtl="0" algn="l">
              <a:spcBef>
                <a:spcPts val="400"/>
              </a:spcBef>
              <a:spcAft>
                <a:spcPts val="0"/>
              </a:spcAft>
              <a:buClr>
                <a:schemeClr val="dk1"/>
              </a:buClr>
              <a:buSzPts val="2000"/>
              <a:buNone/>
            </a:pPr>
            <a:r>
              <a:t/>
            </a:r>
            <a:endParaRPr sz="2000"/>
          </a:p>
          <a:p>
            <a:pPr indent="-342900" lvl="0" marL="342900" rtl="0" algn="l">
              <a:spcBef>
                <a:spcPts val="400"/>
              </a:spcBef>
              <a:spcAft>
                <a:spcPts val="0"/>
              </a:spcAft>
              <a:buClr>
                <a:schemeClr val="dk1"/>
              </a:buClr>
              <a:buSzPts val="2000"/>
              <a:buChar char="•"/>
            </a:pPr>
            <a:r>
              <a:rPr lang="en" sz="2000"/>
              <a:t>Practice checking ingredients and shopping independently with a grocery list.</a:t>
            </a:r>
            <a:endParaRPr/>
          </a:p>
          <a:p>
            <a:pPr indent="0" lvl="0" marL="0" rtl="0" algn="l">
              <a:spcBef>
                <a:spcPts val="400"/>
              </a:spcBef>
              <a:spcAft>
                <a:spcPts val="0"/>
              </a:spcAft>
              <a:buClr>
                <a:schemeClr val="dk1"/>
              </a:buClr>
              <a:buSzPts val="2000"/>
              <a:buNone/>
            </a:pPr>
            <a:r>
              <a:t/>
            </a:r>
            <a:endParaRPr sz="2000"/>
          </a:p>
          <a:p>
            <a:pPr indent="-342900" lvl="0" marL="342900" rtl="0" algn="l">
              <a:spcBef>
                <a:spcPts val="400"/>
              </a:spcBef>
              <a:spcAft>
                <a:spcPts val="0"/>
              </a:spcAft>
              <a:buClr>
                <a:schemeClr val="dk1"/>
              </a:buClr>
              <a:buSzPts val="2000"/>
              <a:buChar char="•"/>
            </a:pPr>
            <a:r>
              <a:rPr lang="en" sz="2000"/>
              <a:t>Text to Speech feature.</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p:txBody>
      </p:sp>
      <p:pic>
        <p:nvPicPr>
          <p:cNvPr id="1018" name="Google Shape;1018;p97"/>
          <p:cNvPicPr preferRelativeResize="0"/>
          <p:nvPr>
            <p:ph idx="1" type="body"/>
          </p:nvPr>
        </p:nvPicPr>
        <p:blipFill rotWithShape="1">
          <a:blip r:embed="rId3">
            <a:alphaModFix/>
          </a:blip>
          <a:srcRect b="0" l="0" r="0" t="0"/>
          <a:stretch/>
        </p:blipFill>
        <p:spPr>
          <a:xfrm>
            <a:off x="939998" y="1669852"/>
            <a:ext cx="2447628" cy="2447628"/>
          </a:xfrm>
          <a:prstGeom prst="rect">
            <a:avLst/>
          </a:prstGeom>
          <a:noFill/>
          <a:ln>
            <a:noFill/>
          </a:ln>
        </p:spPr>
      </p:pic>
      <p:pic>
        <p:nvPicPr>
          <p:cNvPr id="1019" name="Google Shape;1019;p97"/>
          <p:cNvPicPr preferRelativeResize="0"/>
          <p:nvPr/>
        </p:nvPicPr>
        <p:blipFill rotWithShape="1">
          <a:blip r:embed="rId4">
            <a:alphaModFix/>
          </a:blip>
          <a:srcRect b="0" l="0" r="0" t="0"/>
          <a:stretch/>
        </p:blipFill>
        <p:spPr>
          <a:xfrm>
            <a:off x="646473" y="65400"/>
            <a:ext cx="1391701" cy="65974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98"/>
          <p:cNvSpPr txBox="1"/>
          <p:nvPr>
            <p:ph type="title"/>
          </p:nvPr>
        </p:nvSpPr>
        <p:spPr>
          <a:xfrm>
            <a:off x="457200" y="818828"/>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2D050"/>
              </a:buClr>
              <a:buSzPts val="4400"/>
              <a:buFont typeface="Calibri"/>
              <a:buNone/>
            </a:pPr>
            <a:r>
              <a:rPr b="1" lang="en">
                <a:solidFill>
                  <a:srgbClr val="92D050"/>
                </a:solidFill>
              </a:rPr>
              <a:t>Meal Planner App</a:t>
            </a:r>
            <a:endParaRPr/>
          </a:p>
        </p:txBody>
      </p:sp>
      <p:sp>
        <p:nvSpPr>
          <p:cNvPr id="1025" name="Google Shape;1025;p98"/>
          <p:cNvSpPr/>
          <p:nvPr/>
        </p:nvSpPr>
        <p:spPr>
          <a:xfrm>
            <a:off x="256800" y="1834502"/>
            <a:ext cx="1652571" cy="899540"/>
          </a:xfrm>
          <a:prstGeom prst="notchedRightArrow">
            <a:avLst>
              <a:gd fmla="val 50000" name="adj1"/>
              <a:gd fmla="val 50000" name="adj2"/>
            </a:avLst>
          </a:prstGeom>
          <a:solidFill>
            <a:srgbClr val="E559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1800">
                <a:solidFill>
                  <a:schemeClr val="lt1"/>
                </a:solidFill>
                <a:latin typeface="Trebuchet MS"/>
                <a:ea typeface="Trebuchet MS"/>
                <a:cs typeface="Trebuchet MS"/>
                <a:sym typeface="Trebuchet MS"/>
              </a:rPr>
              <a:t>Meal Planner</a:t>
            </a:r>
            <a:endParaRPr/>
          </a:p>
        </p:txBody>
      </p:sp>
      <p:pic>
        <p:nvPicPr>
          <p:cNvPr descr="IMG_9584.PNG" id="1026" name="Google Shape;1026;p98"/>
          <p:cNvPicPr preferRelativeResize="0"/>
          <p:nvPr/>
        </p:nvPicPr>
        <p:blipFill rotWithShape="1">
          <a:blip r:embed="rId3">
            <a:alphaModFix/>
          </a:blip>
          <a:srcRect b="0" l="0" r="0" t="0"/>
          <a:stretch/>
        </p:blipFill>
        <p:spPr>
          <a:xfrm>
            <a:off x="4868843" y="1766312"/>
            <a:ext cx="1566475" cy="2786889"/>
          </a:xfrm>
          <a:prstGeom prst="rect">
            <a:avLst/>
          </a:prstGeom>
          <a:noFill/>
          <a:ln>
            <a:noFill/>
          </a:ln>
        </p:spPr>
      </p:pic>
      <p:pic>
        <p:nvPicPr>
          <p:cNvPr descr="IMG_9585.PNG" id="1027" name="Google Shape;1027;p98"/>
          <p:cNvPicPr preferRelativeResize="0"/>
          <p:nvPr/>
        </p:nvPicPr>
        <p:blipFill rotWithShape="1">
          <a:blip r:embed="rId4">
            <a:alphaModFix/>
          </a:blip>
          <a:srcRect b="0" l="0" r="0" t="0"/>
          <a:stretch/>
        </p:blipFill>
        <p:spPr>
          <a:xfrm>
            <a:off x="1909371" y="1766312"/>
            <a:ext cx="1455193" cy="2587732"/>
          </a:xfrm>
          <a:prstGeom prst="rect">
            <a:avLst/>
          </a:prstGeom>
          <a:noFill/>
          <a:ln>
            <a:noFill/>
          </a:ln>
        </p:spPr>
      </p:pic>
      <p:pic>
        <p:nvPicPr>
          <p:cNvPr id="1028" name="Google Shape;1028;p98"/>
          <p:cNvPicPr preferRelativeResize="0"/>
          <p:nvPr/>
        </p:nvPicPr>
        <p:blipFill rotWithShape="1">
          <a:blip r:embed="rId5">
            <a:alphaModFix/>
          </a:blip>
          <a:srcRect b="0" l="0" r="0" t="0"/>
          <a:stretch/>
        </p:blipFill>
        <p:spPr>
          <a:xfrm>
            <a:off x="646473" y="65400"/>
            <a:ext cx="1391701" cy="65974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99"/>
          <p:cNvSpPr txBox="1"/>
          <p:nvPr>
            <p:ph type="title"/>
          </p:nvPr>
        </p:nvSpPr>
        <p:spPr>
          <a:xfrm>
            <a:off x="457200" y="679057"/>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2D050"/>
              </a:buClr>
              <a:buSzPts val="4400"/>
              <a:buFont typeface="Calibri"/>
              <a:buNone/>
            </a:pPr>
            <a:r>
              <a:rPr b="1" lang="en">
                <a:solidFill>
                  <a:srgbClr val="92D050"/>
                </a:solidFill>
              </a:rPr>
              <a:t>Meal Planner App</a:t>
            </a:r>
            <a:endParaRPr/>
          </a:p>
        </p:txBody>
      </p:sp>
      <p:pic>
        <p:nvPicPr>
          <p:cNvPr id="1034" name="Google Shape;1034;p99"/>
          <p:cNvPicPr preferRelativeResize="0"/>
          <p:nvPr/>
        </p:nvPicPr>
        <p:blipFill rotWithShape="1">
          <a:blip r:embed="rId3">
            <a:alphaModFix/>
          </a:blip>
          <a:srcRect b="0" l="-3819" r="3819" t="0"/>
          <a:stretch/>
        </p:blipFill>
        <p:spPr>
          <a:xfrm>
            <a:off x="5486400" y="1670896"/>
            <a:ext cx="1521257" cy="2458829"/>
          </a:xfrm>
          <a:prstGeom prst="rect">
            <a:avLst/>
          </a:prstGeom>
          <a:noFill/>
          <a:ln>
            <a:noFill/>
          </a:ln>
        </p:spPr>
      </p:pic>
      <p:sp>
        <p:nvSpPr>
          <p:cNvPr id="1035" name="Google Shape;1035;p99"/>
          <p:cNvSpPr/>
          <p:nvPr/>
        </p:nvSpPr>
        <p:spPr>
          <a:xfrm>
            <a:off x="19527" y="1978516"/>
            <a:ext cx="1650931" cy="851685"/>
          </a:xfrm>
          <a:prstGeom prst="notchedRightArrow">
            <a:avLst>
              <a:gd fmla="val 50000" name="adj1"/>
              <a:gd fmla="val 50000" name="adj2"/>
            </a:avLst>
          </a:prstGeom>
          <a:solidFill>
            <a:srgbClr val="E559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1400">
                <a:solidFill>
                  <a:schemeClr val="lt1"/>
                </a:solidFill>
                <a:latin typeface="Trebuchet MS"/>
                <a:ea typeface="Trebuchet MS"/>
                <a:cs typeface="Trebuchet MS"/>
                <a:sym typeface="Trebuchet MS"/>
              </a:rPr>
              <a:t>Inventory of Pantry</a:t>
            </a:r>
            <a:endParaRPr/>
          </a:p>
        </p:txBody>
      </p:sp>
      <p:sp>
        <p:nvSpPr>
          <p:cNvPr id="1036" name="Google Shape;1036;p99"/>
          <p:cNvSpPr/>
          <p:nvPr/>
        </p:nvSpPr>
        <p:spPr>
          <a:xfrm>
            <a:off x="3647805" y="1855695"/>
            <a:ext cx="1983273" cy="974506"/>
          </a:xfrm>
          <a:prstGeom prst="notchedRightArrow">
            <a:avLst>
              <a:gd fmla="val 50000" name="adj1"/>
              <a:gd fmla="val 50000" name="adj2"/>
            </a:avLst>
          </a:prstGeom>
          <a:solidFill>
            <a:srgbClr val="E559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Trebuchet MS"/>
                <a:ea typeface="Trebuchet MS"/>
                <a:cs typeface="Trebuchet MS"/>
                <a:sym typeface="Trebuchet MS"/>
              </a:rPr>
              <a:t>Generates Shopping List</a:t>
            </a:r>
            <a:endParaRPr/>
          </a:p>
        </p:txBody>
      </p:sp>
      <p:pic>
        <p:nvPicPr>
          <p:cNvPr id="1037" name="Google Shape;1037;p99"/>
          <p:cNvPicPr preferRelativeResize="0"/>
          <p:nvPr>
            <p:ph idx="1" type="body"/>
          </p:nvPr>
        </p:nvPicPr>
        <p:blipFill rotWithShape="1">
          <a:blip r:embed="rId4">
            <a:alphaModFix/>
          </a:blip>
          <a:srcRect b="0" l="0" r="0" t="0"/>
          <a:stretch/>
        </p:blipFill>
        <p:spPr>
          <a:xfrm>
            <a:off x="1690148" y="1670896"/>
            <a:ext cx="1917970" cy="2557293"/>
          </a:xfrm>
          <a:prstGeom prst="rect">
            <a:avLst/>
          </a:prstGeom>
          <a:noFill/>
          <a:ln>
            <a:noFill/>
          </a:ln>
        </p:spPr>
      </p:pic>
      <p:pic>
        <p:nvPicPr>
          <p:cNvPr id="1038" name="Google Shape;1038;p99"/>
          <p:cNvPicPr preferRelativeResize="0"/>
          <p:nvPr/>
        </p:nvPicPr>
        <p:blipFill rotWithShape="1">
          <a:blip r:embed="rId5">
            <a:alphaModFix/>
          </a:blip>
          <a:srcRect b="0" l="0" r="0" t="0"/>
          <a:stretch/>
        </p:blipFill>
        <p:spPr>
          <a:xfrm>
            <a:off x="646473" y="65400"/>
            <a:ext cx="1391701" cy="65974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00"/>
          <p:cNvSpPr txBox="1"/>
          <p:nvPr>
            <p:ph type="title"/>
          </p:nvPr>
        </p:nvSpPr>
        <p:spPr>
          <a:xfrm>
            <a:off x="-1676400" y="916753"/>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2D050"/>
              </a:buClr>
              <a:buSzPts val="4400"/>
              <a:buFont typeface="Calibri"/>
              <a:buNone/>
            </a:pPr>
            <a:r>
              <a:rPr b="1" lang="en">
                <a:solidFill>
                  <a:srgbClr val="92D050"/>
                </a:solidFill>
              </a:rPr>
              <a:t>Navigation App</a:t>
            </a:r>
            <a:endParaRPr/>
          </a:p>
        </p:txBody>
      </p:sp>
      <p:pic>
        <p:nvPicPr>
          <p:cNvPr id="1046" name="Google Shape;1046;p100"/>
          <p:cNvPicPr preferRelativeResize="0"/>
          <p:nvPr>
            <p:ph idx="1" type="body"/>
          </p:nvPr>
        </p:nvPicPr>
        <p:blipFill rotWithShape="1">
          <a:blip r:embed="rId3">
            <a:alphaModFix/>
          </a:blip>
          <a:srcRect b="0" l="0" r="0" t="0"/>
          <a:stretch/>
        </p:blipFill>
        <p:spPr>
          <a:xfrm>
            <a:off x="1333500" y="2040136"/>
            <a:ext cx="1714500" cy="1714500"/>
          </a:xfrm>
          <a:prstGeom prst="rect">
            <a:avLst/>
          </a:prstGeom>
          <a:noFill/>
          <a:ln>
            <a:noFill/>
          </a:ln>
        </p:spPr>
      </p:pic>
      <p:sp>
        <p:nvSpPr>
          <p:cNvPr id="1047" name="Google Shape;1047;p100"/>
          <p:cNvSpPr txBox="1"/>
          <p:nvPr>
            <p:ph idx="2" type="body"/>
          </p:nvPr>
        </p:nvSpPr>
        <p:spPr>
          <a:xfrm>
            <a:off x="4648200" y="1200149"/>
            <a:ext cx="4038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a:t>Not yet available in the App store.</a:t>
            </a:r>
            <a:endParaRPr/>
          </a:p>
          <a:p>
            <a:pPr indent="-342900" lvl="0" marL="342900" rtl="0" algn="l">
              <a:spcBef>
                <a:spcPts val="560"/>
              </a:spcBef>
              <a:spcAft>
                <a:spcPts val="0"/>
              </a:spcAft>
              <a:buClr>
                <a:schemeClr val="dk1"/>
              </a:buClr>
              <a:buSzPts val="2800"/>
              <a:buChar char="•"/>
            </a:pPr>
            <a:r>
              <a:rPr lang="en"/>
              <a:t>Job coaches/parents customize navigation routes.</a:t>
            </a:r>
            <a:endParaRPr/>
          </a:p>
          <a:p>
            <a:pPr indent="-342900" lvl="0" marL="342900" rtl="0" algn="l">
              <a:spcBef>
                <a:spcPts val="560"/>
              </a:spcBef>
              <a:spcAft>
                <a:spcPts val="0"/>
              </a:spcAft>
              <a:buClr>
                <a:schemeClr val="dk1"/>
              </a:buClr>
              <a:buSzPts val="2800"/>
              <a:buChar char="•"/>
            </a:pPr>
            <a:r>
              <a:rPr lang="en"/>
              <a:t>Picture, audio and text support.</a:t>
            </a:r>
            <a:endParaRPr/>
          </a:p>
        </p:txBody>
      </p:sp>
      <p:pic>
        <p:nvPicPr>
          <p:cNvPr id="1048" name="Google Shape;1048;p100"/>
          <p:cNvPicPr preferRelativeResize="0"/>
          <p:nvPr/>
        </p:nvPicPr>
        <p:blipFill rotWithShape="1">
          <a:blip r:embed="rId4">
            <a:alphaModFix/>
          </a:blip>
          <a:srcRect b="0" l="0" r="0" t="0"/>
          <a:stretch/>
        </p:blipFill>
        <p:spPr>
          <a:xfrm>
            <a:off x="7209353" y="3962186"/>
            <a:ext cx="1108085" cy="659749"/>
          </a:xfrm>
          <a:prstGeom prst="rect">
            <a:avLst/>
          </a:prstGeom>
          <a:noFill/>
          <a:ln>
            <a:noFill/>
          </a:ln>
        </p:spPr>
      </p:pic>
      <p:pic>
        <p:nvPicPr>
          <p:cNvPr id="1049" name="Google Shape;1049;p100"/>
          <p:cNvPicPr preferRelativeResize="0"/>
          <p:nvPr/>
        </p:nvPicPr>
        <p:blipFill rotWithShape="1">
          <a:blip r:embed="rId5">
            <a:alphaModFix/>
          </a:blip>
          <a:srcRect b="0" l="0" r="0" t="0"/>
          <a:stretch/>
        </p:blipFill>
        <p:spPr>
          <a:xfrm>
            <a:off x="646473" y="65400"/>
            <a:ext cx="1391701" cy="65974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01"/>
          <p:cNvSpPr txBox="1"/>
          <p:nvPr>
            <p:ph type="title"/>
          </p:nvPr>
        </p:nvSpPr>
        <p:spPr>
          <a:xfrm>
            <a:off x="457200" y="701820"/>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2D050"/>
              </a:buClr>
              <a:buSzPts val="4400"/>
              <a:buFont typeface="Calibri"/>
              <a:buNone/>
            </a:pPr>
            <a:r>
              <a:rPr b="1" lang="en">
                <a:solidFill>
                  <a:srgbClr val="92D050"/>
                </a:solidFill>
              </a:rPr>
              <a:t>Navigation App</a:t>
            </a:r>
            <a:endParaRPr/>
          </a:p>
        </p:txBody>
      </p:sp>
      <p:pic>
        <p:nvPicPr>
          <p:cNvPr id="1057" name="Google Shape;1057;p101"/>
          <p:cNvPicPr preferRelativeResize="0"/>
          <p:nvPr/>
        </p:nvPicPr>
        <p:blipFill rotWithShape="1">
          <a:blip r:embed="rId3">
            <a:alphaModFix/>
          </a:blip>
          <a:srcRect b="0" l="0" r="0" t="0"/>
          <a:stretch/>
        </p:blipFill>
        <p:spPr>
          <a:xfrm>
            <a:off x="2118232" y="1930015"/>
            <a:ext cx="1085802" cy="1927300"/>
          </a:xfrm>
          <a:prstGeom prst="rect">
            <a:avLst/>
          </a:prstGeom>
          <a:noFill/>
          <a:ln>
            <a:noFill/>
          </a:ln>
        </p:spPr>
      </p:pic>
      <p:pic>
        <p:nvPicPr>
          <p:cNvPr id="1058" name="Google Shape;1058;p101"/>
          <p:cNvPicPr preferRelativeResize="0"/>
          <p:nvPr/>
        </p:nvPicPr>
        <p:blipFill rotWithShape="1">
          <a:blip r:embed="rId4">
            <a:alphaModFix/>
          </a:blip>
          <a:srcRect b="0" l="0" r="0" t="0"/>
          <a:stretch/>
        </p:blipFill>
        <p:spPr>
          <a:xfrm>
            <a:off x="6270037" y="1930015"/>
            <a:ext cx="1087117" cy="1927300"/>
          </a:xfrm>
          <a:prstGeom prst="rect">
            <a:avLst/>
          </a:prstGeom>
          <a:noFill/>
          <a:ln>
            <a:noFill/>
          </a:ln>
        </p:spPr>
      </p:pic>
      <p:sp>
        <p:nvSpPr>
          <p:cNvPr id="1059" name="Google Shape;1059;p101"/>
          <p:cNvSpPr/>
          <p:nvPr/>
        </p:nvSpPr>
        <p:spPr>
          <a:xfrm>
            <a:off x="263442" y="1996073"/>
            <a:ext cx="1783649" cy="921938"/>
          </a:xfrm>
          <a:prstGeom prst="notchedRightArrow">
            <a:avLst>
              <a:gd fmla="val 50000" name="adj1"/>
              <a:gd fmla="val 50000" name="adj2"/>
            </a:avLst>
          </a:prstGeom>
          <a:solidFill>
            <a:srgbClr val="E559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1800">
                <a:solidFill>
                  <a:schemeClr val="lt1"/>
                </a:solidFill>
                <a:latin typeface="Trebuchet MS"/>
                <a:ea typeface="Trebuchet MS"/>
                <a:cs typeface="Trebuchet MS"/>
                <a:sym typeface="Trebuchet MS"/>
              </a:rPr>
              <a:t>Large Text</a:t>
            </a:r>
            <a:endParaRPr/>
          </a:p>
        </p:txBody>
      </p:sp>
      <p:sp>
        <p:nvSpPr>
          <p:cNvPr id="1060" name="Google Shape;1060;p101"/>
          <p:cNvSpPr/>
          <p:nvPr/>
        </p:nvSpPr>
        <p:spPr>
          <a:xfrm>
            <a:off x="4195482" y="1996073"/>
            <a:ext cx="1949049" cy="921938"/>
          </a:xfrm>
          <a:prstGeom prst="notchedRightArrow">
            <a:avLst>
              <a:gd fmla="val 50000" name="adj1"/>
              <a:gd fmla="val 50000" name="adj2"/>
            </a:avLst>
          </a:prstGeom>
          <a:solidFill>
            <a:srgbClr val="E559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1800">
                <a:solidFill>
                  <a:schemeClr val="lt1"/>
                </a:solidFill>
                <a:latin typeface="Trebuchet MS"/>
                <a:ea typeface="Trebuchet MS"/>
                <a:cs typeface="Trebuchet MS"/>
                <a:sym typeface="Trebuchet MS"/>
              </a:rPr>
              <a:t>Picture Support</a:t>
            </a:r>
            <a:endParaRPr/>
          </a:p>
        </p:txBody>
      </p:sp>
      <p:pic>
        <p:nvPicPr>
          <p:cNvPr id="1061" name="Google Shape;1061;p101"/>
          <p:cNvPicPr preferRelativeResize="0"/>
          <p:nvPr/>
        </p:nvPicPr>
        <p:blipFill rotWithShape="1">
          <a:blip r:embed="rId5">
            <a:alphaModFix/>
          </a:blip>
          <a:srcRect b="0" l="0" r="0" t="0"/>
          <a:stretch/>
        </p:blipFill>
        <p:spPr>
          <a:xfrm>
            <a:off x="7300793" y="3940742"/>
            <a:ext cx="1108085" cy="659749"/>
          </a:xfrm>
          <a:prstGeom prst="rect">
            <a:avLst/>
          </a:prstGeom>
          <a:noFill/>
          <a:ln>
            <a:noFill/>
          </a:ln>
        </p:spPr>
      </p:pic>
      <p:pic>
        <p:nvPicPr>
          <p:cNvPr id="1062" name="Google Shape;1062;p101"/>
          <p:cNvPicPr preferRelativeResize="0"/>
          <p:nvPr/>
        </p:nvPicPr>
        <p:blipFill rotWithShape="1">
          <a:blip r:embed="rId6">
            <a:alphaModFix/>
          </a:blip>
          <a:srcRect b="0" l="0" r="0" t="0"/>
          <a:stretch/>
        </p:blipFill>
        <p:spPr>
          <a:xfrm>
            <a:off x="646473" y="65400"/>
            <a:ext cx="1391701" cy="65974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02"/>
          <p:cNvSpPr txBox="1"/>
          <p:nvPr>
            <p:ph idx="1" type="body"/>
          </p:nvPr>
        </p:nvSpPr>
        <p:spPr>
          <a:xfrm>
            <a:off x="381000" y="1597819"/>
            <a:ext cx="8382000" cy="30861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80"/>
              <a:buChar char="•"/>
            </a:pPr>
            <a:r>
              <a:rPr lang="en" sz="2480"/>
              <a:t>Task Analysis</a:t>
            </a:r>
            <a:endParaRPr/>
          </a:p>
          <a:p>
            <a:pPr indent="-285750" lvl="1" marL="742950" rtl="0" algn="l">
              <a:lnSpc>
                <a:spcPct val="80000"/>
              </a:lnSpc>
              <a:spcBef>
                <a:spcPts val="434"/>
              </a:spcBef>
              <a:spcAft>
                <a:spcPts val="0"/>
              </a:spcAft>
              <a:buClr>
                <a:schemeClr val="dk1"/>
              </a:buClr>
              <a:buSzPts val="2170"/>
              <a:buChar char="–"/>
            </a:pPr>
            <a:r>
              <a:rPr lang="en" sz="2170"/>
              <a:t>Clemsonlife.org/TA</a:t>
            </a:r>
            <a:endParaRPr/>
          </a:p>
          <a:p>
            <a:pPr indent="-147955" lvl="1" marL="742950" rtl="0" algn="l">
              <a:lnSpc>
                <a:spcPct val="80000"/>
              </a:lnSpc>
              <a:spcBef>
                <a:spcPts val="434"/>
              </a:spcBef>
              <a:spcAft>
                <a:spcPts val="0"/>
              </a:spcAft>
              <a:buClr>
                <a:schemeClr val="dk1"/>
              </a:buClr>
              <a:buSzPts val="2170"/>
              <a:buNone/>
            </a:pPr>
            <a:r>
              <a:t/>
            </a:r>
            <a:endParaRPr sz="2170"/>
          </a:p>
          <a:p>
            <a:pPr indent="-342900" lvl="0" marL="342900" rtl="0" algn="l">
              <a:lnSpc>
                <a:spcPct val="80000"/>
              </a:lnSpc>
              <a:spcBef>
                <a:spcPts val="496"/>
              </a:spcBef>
              <a:spcAft>
                <a:spcPts val="0"/>
              </a:spcAft>
              <a:buClr>
                <a:schemeClr val="dk1"/>
              </a:buClr>
              <a:buSzPts val="2480"/>
              <a:buChar char="•"/>
            </a:pPr>
            <a:r>
              <a:rPr lang="en" sz="2480"/>
              <a:t>Meal Planner</a:t>
            </a:r>
            <a:endParaRPr/>
          </a:p>
          <a:p>
            <a:pPr indent="-285750" lvl="1" marL="742950" rtl="0" algn="l">
              <a:lnSpc>
                <a:spcPct val="80000"/>
              </a:lnSpc>
              <a:spcBef>
                <a:spcPts val="434"/>
              </a:spcBef>
              <a:spcAft>
                <a:spcPts val="0"/>
              </a:spcAft>
              <a:buClr>
                <a:schemeClr val="dk1"/>
              </a:buClr>
              <a:buSzPts val="2170"/>
              <a:buChar char="–"/>
            </a:pPr>
            <a:r>
              <a:rPr lang="en" sz="2170"/>
              <a:t>Clemsonlife.org/MP</a:t>
            </a:r>
            <a:endParaRPr/>
          </a:p>
          <a:p>
            <a:pPr indent="-147955" lvl="1" marL="742950" rtl="0" algn="l">
              <a:lnSpc>
                <a:spcPct val="80000"/>
              </a:lnSpc>
              <a:spcBef>
                <a:spcPts val="434"/>
              </a:spcBef>
              <a:spcAft>
                <a:spcPts val="0"/>
              </a:spcAft>
              <a:buClr>
                <a:schemeClr val="dk1"/>
              </a:buClr>
              <a:buSzPts val="2170"/>
              <a:buNone/>
            </a:pPr>
            <a:r>
              <a:t/>
            </a:r>
            <a:endParaRPr sz="2170"/>
          </a:p>
          <a:p>
            <a:pPr indent="-342900" lvl="0" marL="342900" rtl="0" algn="l">
              <a:lnSpc>
                <a:spcPct val="80000"/>
              </a:lnSpc>
              <a:spcBef>
                <a:spcPts val="496"/>
              </a:spcBef>
              <a:spcAft>
                <a:spcPts val="0"/>
              </a:spcAft>
              <a:buClr>
                <a:schemeClr val="dk1"/>
              </a:buClr>
              <a:buSzPts val="2480"/>
              <a:buChar char="•"/>
            </a:pPr>
            <a:r>
              <a:rPr lang="en" sz="2480"/>
              <a:t>Navigation</a:t>
            </a:r>
            <a:endParaRPr/>
          </a:p>
          <a:p>
            <a:pPr indent="-285750" lvl="1" marL="742950" rtl="0" algn="l">
              <a:lnSpc>
                <a:spcPct val="80000"/>
              </a:lnSpc>
              <a:spcBef>
                <a:spcPts val="434"/>
              </a:spcBef>
              <a:spcAft>
                <a:spcPts val="0"/>
              </a:spcAft>
              <a:buClr>
                <a:schemeClr val="dk1"/>
              </a:buClr>
              <a:buSzPts val="2170"/>
              <a:buChar char="–"/>
            </a:pPr>
            <a:r>
              <a:rPr lang="en" sz="2170"/>
              <a:t>Clemsonlife.org/N</a:t>
            </a:r>
            <a:endParaRPr/>
          </a:p>
          <a:p>
            <a:pPr indent="-147955" lvl="1" marL="742950" rtl="0" algn="l">
              <a:lnSpc>
                <a:spcPct val="80000"/>
              </a:lnSpc>
              <a:spcBef>
                <a:spcPts val="434"/>
              </a:spcBef>
              <a:spcAft>
                <a:spcPts val="0"/>
              </a:spcAft>
              <a:buClr>
                <a:schemeClr val="dk1"/>
              </a:buClr>
              <a:buSzPts val="2170"/>
              <a:buNone/>
            </a:pPr>
            <a:r>
              <a:t/>
            </a:r>
            <a:endParaRPr sz="2170"/>
          </a:p>
          <a:p>
            <a:pPr indent="-342900" lvl="0" marL="342900" rtl="0" algn="l">
              <a:lnSpc>
                <a:spcPct val="80000"/>
              </a:lnSpc>
              <a:spcBef>
                <a:spcPts val="496"/>
              </a:spcBef>
              <a:spcAft>
                <a:spcPts val="0"/>
              </a:spcAft>
              <a:buClr>
                <a:schemeClr val="dk1"/>
              </a:buClr>
              <a:buSzPts val="2480"/>
              <a:buChar char="•"/>
            </a:pPr>
            <a:r>
              <a:rPr lang="en" sz="2480"/>
              <a:t>Feedback</a:t>
            </a:r>
            <a:endParaRPr/>
          </a:p>
          <a:p>
            <a:pPr indent="-285750" lvl="1" marL="742950" rtl="0" algn="l">
              <a:lnSpc>
                <a:spcPct val="80000"/>
              </a:lnSpc>
              <a:spcBef>
                <a:spcPts val="434"/>
              </a:spcBef>
              <a:spcAft>
                <a:spcPts val="0"/>
              </a:spcAft>
              <a:buClr>
                <a:schemeClr val="dk1"/>
              </a:buClr>
              <a:buSzPts val="2170"/>
              <a:buChar char="–"/>
            </a:pPr>
            <a:r>
              <a:rPr lang="en" sz="2170"/>
              <a:t>Clemsonlife.org/Feedback</a:t>
            </a:r>
            <a:endParaRPr/>
          </a:p>
          <a:p>
            <a:pPr indent="-147955" lvl="1" marL="742950" rtl="0" algn="l">
              <a:lnSpc>
                <a:spcPct val="80000"/>
              </a:lnSpc>
              <a:spcBef>
                <a:spcPts val="434"/>
              </a:spcBef>
              <a:spcAft>
                <a:spcPts val="0"/>
              </a:spcAft>
              <a:buClr>
                <a:schemeClr val="dk1"/>
              </a:buClr>
              <a:buSzPts val="2170"/>
              <a:buNone/>
            </a:pPr>
            <a:r>
              <a:t/>
            </a:r>
            <a:endParaRPr sz="2170"/>
          </a:p>
        </p:txBody>
      </p:sp>
      <p:sp>
        <p:nvSpPr>
          <p:cNvPr id="1070" name="Google Shape;1070;p102"/>
          <p:cNvSpPr txBox="1"/>
          <p:nvPr>
            <p:ph type="title"/>
          </p:nvPr>
        </p:nvSpPr>
        <p:spPr>
          <a:xfrm>
            <a:off x="457200" y="714914"/>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4400"/>
              <a:buFont typeface="Calibri"/>
              <a:buNone/>
            </a:pPr>
            <a:r>
              <a:rPr lang="en">
                <a:solidFill>
                  <a:srgbClr val="0070C0"/>
                </a:solidFill>
              </a:rPr>
              <a:t>Tutorials &amp; Help</a:t>
            </a:r>
            <a:endParaRPr/>
          </a:p>
        </p:txBody>
      </p:sp>
      <p:sp>
        <p:nvSpPr>
          <p:cNvPr id="1071" name="Google Shape;1071;p102"/>
          <p:cNvSpPr txBox="1"/>
          <p:nvPr/>
        </p:nvSpPr>
        <p:spPr>
          <a:xfrm>
            <a:off x="6705600" y="4798219"/>
            <a:ext cx="2133600" cy="35718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400">
                <a:solidFill>
                  <a:schemeClr val="dk1"/>
                </a:solidFill>
                <a:latin typeface="Arial"/>
                <a:ea typeface="Arial"/>
                <a:cs typeface="Arial"/>
                <a:sym typeface="Arial"/>
              </a:rPr>
              <a:t>32</a:t>
            </a:r>
            <a:endParaRPr/>
          </a:p>
          <a:p>
            <a:pPr indent="0" lvl="0" marL="0" marR="0" rtl="0" algn="r">
              <a:spcBef>
                <a:spcPts val="0"/>
              </a:spcBef>
              <a:spcAft>
                <a:spcPts val="0"/>
              </a:spcAft>
              <a:buNone/>
            </a:pPr>
            <a:r>
              <a:t/>
            </a:r>
            <a:endParaRPr sz="1400">
              <a:solidFill>
                <a:schemeClr val="dk1"/>
              </a:solidFill>
              <a:latin typeface="Arial"/>
              <a:ea typeface="Arial"/>
              <a:cs typeface="Arial"/>
              <a:sym typeface="Arial"/>
            </a:endParaRPr>
          </a:p>
        </p:txBody>
      </p:sp>
      <p:pic>
        <p:nvPicPr>
          <p:cNvPr id="1072" name="Google Shape;1072;p102"/>
          <p:cNvPicPr preferRelativeResize="0"/>
          <p:nvPr/>
        </p:nvPicPr>
        <p:blipFill rotWithShape="1">
          <a:blip r:embed="rId3">
            <a:alphaModFix/>
          </a:blip>
          <a:srcRect b="0" l="0" r="0" t="0"/>
          <a:stretch/>
        </p:blipFill>
        <p:spPr>
          <a:xfrm>
            <a:off x="646473" y="65400"/>
            <a:ext cx="1391701" cy="65974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03"/>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078" name="Google Shape;1078;p103"/>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1079" name="Google Shape;1079;p103"/>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080" name="Google Shape;1080;p103"/>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081" name="Google Shape;1081;p103"/>
          <p:cNvSpPr txBox="1"/>
          <p:nvPr/>
        </p:nvSpPr>
        <p:spPr>
          <a:xfrm>
            <a:off x="381000" y="1314450"/>
            <a:ext cx="8458200" cy="302390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chemeClr val="dk1"/>
                </a:solidFill>
                <a:latin typeface="Calibri"/>
                <a:ea typeface="Calibri"/>
                <a:cs typeface="Calibri"/>
                <a:sym typeface="Calibri"/>
              </a:rPr>
              <a:t>Contact Us</a:t>
            </a:r>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rPr b="1" lang="en" sz="3200">
                <a:solidFill>
                  <a:schemeClr val="dk1"/>
                </a:solidFill>
                <a:latin typeface="Calibri"/>
                <a:ea typeface="Calibri"/>
                <a:cs typeface="Calibri"/>
                <a:sym typeface="Calibri"/>
              </a:rPr>
              <a:t>Sharon Walters, MA, CCC-SLP</a:t>
            </a:r>
            <a:endParaRPr/>
          </a:p>
          <a:p>
            <a:pPr indent="0" lvl="0" marL="0" marR="0" rtl="0" algn="ctr">
              <a:spcBef>
                <a:spcPts val="0"/>
              </a:spcBef>
              <a:spcAft>
                <a:spcPts val="0"/>
              </a:spcAft>
              <a:buNone/>
            </a:pPr>
            <a:r>
              <a:rPr lang="en" sz="3200">
                <a:solidFill>
                  <a:schemeClr val="dk1"/>
                </a:solidFill>
                <a:latin typeface="Calibri"/>
                <a:ea typeface="Calibri"/>
                <a:cs typeface="Calibri"/>
                <a:sym typeface="Calibri"/>
              </a:rPr>
              <a:t>swalte4@g.Clemson.edu</a:t>
            </a:r>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rPr b="1" lang="en" sz="3200">
                <a:solidFill>
                  <a:schemeClr val="dk1"/>
                </a:solidFill>
                <a:latin typeface="Calibri"/>
                <a:ea typeface="Calibri"/>
                <a:cs typeface="Calibri"/>
                <a:sym typeface="Calibri"/>
              </a:rPr>
              <a:t>Jordan Stierle, M.Ed.</a:t>
            </a:r>
            <a:endParaRPr/>
          </a:p>
          <a:p>
            <a:pPr indent="0" lvl="0" marL="0" marR="0" rtl="0" algn="ctr">
              <a:spcBef>
                <a:spcPts val="0"/>
              </a:spcBef>
              <a:spcAft>
                <a:spcPts val="0"/>
              </a:spcAft>
              <a:buNone/>
            </a:pPr>
            <a:r>
              <a:rPr lang="en" sz="3200">
                <a:solidFill>
                  <a:schemeClr val="dk1"/>
                </a:solidFill>
                <a:latin typeface="Calibri"/>
                <a:ea typeface="Calibri"/>
                <a:cs typeface="Calibri"/>
                <a:sym typeface="Calibri"/>
              </a:rPr>
              <a:t>jstierl@g.Clemson.edu</a:t>
            </a:r>
            <a:endParaRPr/>
          </a:p>
          <a:p>
            <a:pPr indent="0" lvl="0" marL="0" marR="0" rtl="0" algn="ctr">
              <a:spcBef>
                <a:spcPts val="0"/>
              </a:spcBef>
              <a:spcAft>
                <a:spcPts val="0"/>
              </a:spcAft>
              <a:buNone/>
            </a:pPr>
            <a:r>
              <a:t/>
            </a:r>
            <a:endParaRPr b="1" sz="320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0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1087" name="Google Shape;1087;p10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1088" name="Google Shape;1088;p104"/>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1089" name="Google Shape;1089;p104"/>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1090" name="Google Shape;1090;p104"/>
          <p:cNvSpPr txBox="1"/>
          <p:nvPr/>
        </p:nvSpPr>
        <p:spPr>
          <a:xfrm>
            <a:off x="130469" y="1485900"/>
            <a:ext cx="8708731" cy="7617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Calibri"/>
                <a:ea typeface="Calibri"/>
                <a:cs typeface="Calibri"/>
                <a:sym typeface="Calibri"/>
              </a:rPr>
              <a:t>References</a:t>
            </a:r>
            <a:endParaRPr/>
          </a:p>
          <a:p>
            <a:pPr indent="0" lvl="0" marL="0" marR="0" rtl="0" algn="ctr">
              <a:spcBef>
                <a:spcPts val="0"/>
              </a:spcBef>
              <a:spcAft>
                <a:spcPts val="0"/>
              </a:spcAft>
              <a:buNone/>
            </a:pPr>
            <a:r>
              <a:t/>
            </a:r>
            <a:endParaRPr b="1" sz="3600">
              <a:solidFill>
                <a:schemeClr val="dk1"/>
              </a:solidFill>
              <a:latin typeface="Calibri"/>
              <a:ea typeface="Calibri"/>
              <a:cs typeface="Calibri"/>
              <a:sym typeface="Calibri"/>
            </a:endParaRPr>
          </a:p>
        </p:txBody>
      </p:sp>
      <p:sp>
        <p:nvSpPr>
          <p:cNvPr id="1091" name="Google Shape;1091;p104"/>
          <p:cNvSpPr/>
          <p:nvPr/>
        </p:nvSpPr>
        <p:spPr>
          <a:xfrm>
            <a:off x="130469" y="1913878"/>
            <a:ext cx="8708731" cy="33009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Cannella-Malone, H., Sigafoos, J., O’Reilly, M., De la Cruz, B., Edrisinha, C., &amp; Lancioni, G. E. (2006). Comparing video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prompting tovideo modeling for teaching daily living skills to six adults with developmental disabilities.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Education and Training in Developmental Disabilities, 41(4), 344-356</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Chan, W., Smith, L. E., Hong, J., Greenberg, J. S., Lounds Taylor, J., &amp; Mailick, M. R. (2018). Factors associated with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sustained community employment among adults with autism and co-occurring intellectual disability.</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Autism: The International Journal of Research &amp; Practice, 22 (7), 794-803.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t>
            </a:r>
            <a:r>
              <a:rPr lang="en" sz="1200" u="sng">
                <a:solidFill>
                  <a:schemeClr val="hlink"/>
                </a:solidFill>
                <a:latin typeface="Calibri"/>
                <a:ea typeface="Calibri"/>
                <a:cs typeface="Calibri"/>
                <a:sym typeface="Calibri"/>
                <a:hlinkClick r:id="rId5"/>
              </a:rPr>
              <a:t>https://doi.org/10.1177/1362361317703760</a:t>
            </a:r>
            <a:endParaRPr sz="12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u="sng">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Graves, T. B., Collins, B. C., Schuster, J. W., &amp; Kleinert, H. (2005). Using video prompting to teach cooking skills to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secondary students with moderate disabilities. Education and Training in Developmental Disabilities,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40(1), 34-46.</a:t>
            </a:r>
            <a:endParaRPr sz="12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u="sng">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Hong, E., Ganz, J., Ninci, J., Neely, L., Gilliland, W., &amp; Boles, M. (2015). An evaluation of the quality of research on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evidence-based practices for daily living skills for individuals with autism spectrum disorder. Journal of</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Autism &amp; Developmental Disorders, 45(9), 2792-2815. </a:t>
            </a:r>
            <a:r>
              <a:rPr lang="en" sz="1200" u="sng">
                <a:solidFill>
                  <a:schemeClr val="hlink"/>
                </a:solidFill>
                <a:latin typeface="Calibri"/>
                <a:ea typeface="Calibri"/>
                <a:cs typeface="Calibri"/>
                <a:sym typeface="Calibri"/>
                <a:hlinkClick r:id="rId6"/>
              </a:rPr>
              <a:t>https://doi.org/10.1007/s10803-015-2444-3</a:t>
            </a:r>
            <a:r>
              <a:rPr lang="en" sz="12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Van Laarhoven, T., &amp; Van Laarhoven-Myers, T. (2006). Comparison of three video-based instructional procedures for</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teaching daily living skills to persons with developmental disabilities. Education and Training in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Developmental Disabilities, 41(4), 365-381.</a:t>
            </a:r>
            <a:endParaRPr sz="12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08" name="Google Shape;208;p3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09" name="Google Shape;209;p34"/>
          <p:cNvPicPr preferRelativeResize="0"/>
          <p:nvPr/>
        </p:nvPicPr>
        <p:blipFill rotWithShape="1">
          <a:blip r:embed="rId3">
            <a:alphaModFix/>
          </a:blip>
          <a:srcRect b="0" l="0" r="0" t="0"/>
          <a:stretch/>
        </p:blipFill>
        <p:spPr>
          <a:xfrm>
            <a:off x="0" y="-133597"/>
            <a:ext cx="6858000" cy="5143500"/>
          </a:xfrm>
          <a:prstGeom prst="rect">
            <a:avLst/>
          </a:prstGeom>
          <a:noFill/>
          <a:ln>
            <a:noFill/>
          </a:ln>
        </p:spPr>
      </p:pic>
      <p:pic>
        <p:nvPicPr>
          <p:cNvPr id="210" name="Google Shape;210;p34"/>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11" name="Google Shape;211;p34"/>
          <p:cNvSpPr txBox="1"/>
          <p:nvPr/>
        </p:nvSpPr>
        <p:spPr>
          <a:xfrm>
            <a:off x="533401" y="1026803"/>
            <a:ext cx="7924800" cy="27007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What are Daily Living Skills?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 sz="2400">
                <a:solidFill>
                  <a:schemeClr val="dk1"/>
                </a:solidFill>
                <a:latin typeface="Calibri"/>
                <a:ea typeface="Calibri"/>
                <a:cs typeface="Calibri"/>
                <a:sym typeface="Calibri"/>
              </a:rPr>
              <a:t>Daily living skills entail:</a:t>
            </a:r>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personal (i.e., eating, dressing, toileting)</a:t>
            </a:r>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domestic (i.e., cooking, laundry, cleaning)</a:t>
            </a:r>
            <a:endParaRPr/>
          </a:p>
          <a:p>
            <a:pPr indent="-342900" lvl="0" marL="342900" marR="0" rtl="0" algn="l">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community skills (i.e., time management, money management, use of technology)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r">
              <a:spcBef>
                <a:spcPts val="0"/>
              </a:spcBef>
              <a:spcAft>
                <a:spcPts val="0"/>
              </a:spcAft>
              <a:buNone/>
            </a:pPr>
            <a:r>
              <a:rPr lang="en" sz="2400">
                <a:solidFill>
                  <a:schemeClr val="dk1"/>
                </a:solidFill>
                <a:latin typeface="Calibri"/>
                <a:ea typeface="Calibri"/>
                <a:cs typeface="Calibri"/>
                <a:sym typeface="Calibri"/>
              </a:rPr>
              <a:t>(Hong et al., 2015)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t/>
            </a:r>
            <a:endParaRPr/>
          </a:p>
        </p:txBody>
      </p:sp>
      <p:sp>
        <p:nvSpPr>
          <p:cNvPr id="217" name="Google Shape;217;p3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218" name="Google Shape;218;p35"/>
          <p:cNvPicPr preferRelativeResize="0"/>
          <p:nvPr/>
        </p:nvPicPr>
        <p:blipFill rotWithShape="1">
          <a:blip r:embed="rId3">
            <a:alphaModFix/>
          </a:blip>
          <a:srcRect b="0" l="0" r="0" t="0"/>
          <a:stretch/>
        </p:blipFill>
        <p:spPr>
          <a:xfrm>
            <a:off x="0" y="0"/>
            <a:ext cx="6858000" cy="5143500"/>
          </a:xfrm>
          <a:prstGeom prst="rect">
            <a:avLst/>
          </a:prstGeom>
          <a:noFill/>
          <a:ln>
            <a:noFill/>
          </a:ln>
        </p:spPr>
      </p:pic>
      <p:pic>
        <p:nvPicPr>
          <p:cNvPr id="219" name="Google Shape;219;p35"/>
          <p:cNvPicPr preferRelativeResize="0"/>
          <p:nvPr/>
        </p:nvPicPr>
        <p:blipFill rotWithShape="1">
          <a:blip r:embed="rId4">
            <a:alphaModFix/>
          </a:blip>
          <a:srcRect b="0" l="0" r="0" t="0"/>
          <a:stretch/>
        </p:blipFill>
        <p:spPr>
          <a:xfrm>
            <a:off x="130469" y="7374"/>
            <a:ext cx="2416748" cy="644599"/>
          </a:xfrm>
          <a:prstGeom prst="rect">
            <a:avLst/>
          </a:prstGeom>
          <a:noFill/>
          <a:ln>
            <a:noFill/>
          </a:ln>
        </p:spPr>
      </p:pic>
      <p:sp>
        <p:nvSpPr>
          <p:cNvPr id="220" name="Google Shape;220;p35"/>
          <p:cNvSpPr txBox="1"/>
          <p:nvPr/>
        </p:nvSpPr>
        <p:spPr>
          <a:xfrm>
            <a:off x="397169" y="866285"/>
            <a:ext cx="8708731" cy="9002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chemeClr val="dk1"/>
                </a:solidFill>
                <a:latin typeface="Calibri"/>
                <a:ea typeface="Calibri"/>
                <a:cs typeface="Calibri"/>
                <a:sym typeface="Calibri"/>
              </a:rPr>
              <a:t>ClemsonLIFE Daily Living Skills and Employment</a:t>
            </a:r>
            <a:endParaRPr/>
          </a:p>
        </p:txBody>
      </p:sp>
      <p:sp>
        <p:nvSpPr>
          <p:cNvPr id="221" name="Google Shape;221;p35"/>
          <p:cNvSpPr txBox="1"/>
          <p:nvPr/>
        </p:nvSpPr>
        <p:spPr>
          <a:xfrm>
            <a:off x="6539094" y="3134412"/>
            <a:ext cx="2667000" cy="15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u="sng">
                <a:solidFill>
                  <a:srgbClr val="7030A0"/>
                </a:solidFill>
                <a:latin typeface="Calibri"/>
                <a:ea typeface="Calibri"/>
                <a:cs typeface="Calibri"/>
                <a:sym typeface="Calibri"/>
              </a:rPr>
              <a:t>Daily Living Skills</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Grocery Shopping</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Managing a Budget</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Navigating Transportation</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Cooking</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Cleaning</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Time Management</a:t>
            </a:r>
            <a:endParaRPr/>
          </a:p>
        </p:txBody>
      </p:sp>
      <p:pic>
        <p:nvPicPr>
          <p:cNvPr id="222" name="Google Shape;222;p35"/>
          <p:cNvPicPr preferRelativeResize="0"/>
          <p:nvPr/>
        </p:nvPicPr>
        <p:blipFill rotWithShape="1">
          <a:blip r:embed="rId5">
            <a:alphaModFix/>
          </a:blip>
          <a:srcRect b="0" l="0" r="0" t="0"/>
          <a:stretch/>
        </p:blipFill>
        <p:spPr>
          <a:xfrm rot="-284594">
            <a:off x="563421" y="1621372"/>
            <a:ext cx="2226886" cy="1670164"/>
          </a:xfrm>
          <a:prstGeom prst="rect">
            <a:avLst/>
          </a:prstGeom>
          <a:noFill/>
          <a:ln>
            <a:noFill/>
          </a:ln>
        </p:spPr>
      </p:pic>
      <p:pic>
        <p:nvPicPr>
          <p:cNvPr id="223" name="Google Shape;223;p35"/>
          <p:cNvPicPr preferRelativeResize="0"/>
          <p:nvPr/>
        </p:nvPicPr>
        <p:blipFill rotWithShape="1">
          <a:blip r:embed="rId6">
            <a:alphaModFix/>
          </a:blip>
          <a:srcRect b="0" l="0" r="0" t="0"/>
          <a:stretch/>
        </p:blipFill>
        <p:spPr>
          <a:xfrm rot="167829">
            <a:off x="3053981" y="3026068"/>
            <a:ext cx="2362542" cy="1575028"/>
          </a:xfrm>
          <a:prstGeom prst="rect">
            <a:avLst/>
          </a:prstGeom>
          <a:noFill/>
          <a:ln>
            <a:noFill/>
          </a:ln>
        </p:spPr>
      </p:pic>
      <p:pic>
        <p:nvPicPr>
          <p:cNvPr id="224" name="Google Shape;224;p35"/>
          <p:cNvPicPr preferRelativeResize="0"/>
          <p:nvPr/>
        </p:nvPicPr>
        <p:blipFill rotWithShape="1">
          <a:blip r:embed="rId7">
            <a:alphaModFix/>
          </a:blip>
          <a:srcRect b="0" l="0" r="0" t="0"/>
          <a:stretch/>
        </p:blipFill>
        <p:spPr>
          <a:xfrm rot="-250633">
            <a:off x="5246063" y="1719932"/>
            <a:ext cx="2211778" cy="1473044"/>
          </a:xfrm>
          <a:prstGeom prst="rect">
            <a:avLst/>
          </a:prstGeom>
          <a:noFill/>
          <a:ln>
            <a:noFill/>
          </a:ln>
        </p:spPr>
      </p:pic>
      <p:sp>
        <p:nvSpPr>
          <p:cNvPr id="225" name="Google Shape;225;p35"/>
          <p:cNvSpPr txBox="1"/>
          <p:nvPr/>
        </p:nvSpPr>
        <p:spPr>
          <a:xfrm>
            <a:off x="241929" y="3879053"/>
            <a:ext cx="45720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u="sng">
                <a:solidFill>
                  <a:srgbClr val="7030A0"/>
                </a:solidFill>
                <a:latin typeface="Calibri"/>
                <a:ea typeface="Calibri"/>
                <a:cs typeface="Calibri"/>
                <a:sym typeface="Calibri"/>
              </a:rPr>
              <a:t>Employment</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Year 1- Internship rotation</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Year 2- Individual internship</a:t>
            </a:r>
            <a:endParaRPr/>
          </a:p>
          <a:p>
            <a:pPr indent="0" lvl="0" marL="0" marR="0" rtl="0" algn="l">
              <a:spcBef>
                <a:spcPts val="0"/>
              </a:spcBef>
              <a:spcAft>
                <a:spcPts val="0"/>
              </a:spcAft>
              <a:buNone/>
            </a:pPr>
            <a:r>
              <a:rPr b="1" lang="en" sz="1800">
                <a:solidFill>
                  <a:srgbClr val="7030A0"/>
                </a:solidFill>
                <a:latin typeface="Calibri"/>
                <a:ea typeface="Calibri"/>
                <a:cs typeface="Calibri"/>
                <a:sym typeface="Calibri"/>
              </a:rPr>
              <a:t>Year 3 and 4- Paid position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